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handoutMasterIdLst>
    <p:handoutMasterId r:id="rId93"/>
  </p:handoutMasterIdLst>
  <p:sldIdLst>
    <p:sldId id="256" r:id="rId2"/>
    <p:sldId id="783" r:id="rId3"/>
    <p:sldId id="315" r:id="rId4"/>
    <p:sldId id="1015" r:id="rId5"/>
    <p:sldId id="1014" r:id="rId6"/>
    <p:sldId id="1016" r:id="rId7"/>
    <p:sldId id="314" r:id="rId8"/>
    <p:sldId id="1017" r:id="rId9"/>
    <p:sldId id="800" r:id="rId10"/>
    <p:sldId id="313" r:id="rId11"/>
    <p:sldId id="1018" r:id="rId12"/>
    <p:sldId id="798" r:id="rId13"/>
    <p:sldId id="316" r:id="rId14"/>
    <p:sldId id="784" r:id="rId15"/>
    <p:sldId id="785" r:id="rId16"/>
    <p:sldId id="257" r:id="rId17"/>
    <p:sldId id="317" r:id="rId18"/>
    <p:sldId id="318" r:id="rId19"/>
    <p:sldId id="319" r:id="rId20"/>
    <p:sldId id="320" r:id="rId21"/>
    <p:sldId id="777" r:id="rId22"/>
    <p:sldId id="710" r:id="rId23"/>
    <p:sldId id="970" r:id="rId24"/>
    <p:sldId id="971" r:id="rId25"/>
    <p:sldId id="972" r:id="rId26"/>
    <p:sldId id="739" r:id="rId27"/>
    <p:sldId id="738" r:id="rId28"/>
    <p:sldId id="734" r:id="rId29"/>
    <p:sldId id="876" r:id="rId30"/>
    <p:sldId id="675" r:id="rId31"/>
    <p:sldId id="676" r:id="rId32"/>
    <p:sldId id="677" r:id="rId33"/>
    <p:sldId id="678" r:id="rId34"/>
    <p:sldId id="674" r:id="rId35"/>
    <p:sldId id="679" r:id="rId36"/>
    <p:sldId id="877" r:id="rId37"/>
    <p:sldId id="1052" r:id="rId38"/>
    <p:sldId id="1044" r:id="rId39"/>
    <p:sldId id="1053" r:id="rId40"/>
    <p:sldId id="1045" r:id="rId41"/>
    <p:sldId id="1046" r:id="rId42"/>
    <p:sldId id="878" r:id="rId43"/>
    <p:sldId id="973" r:id="rId44"/>
    <p:sldId id="997" r:id="rId45"/>
    <p:sldId id="1020" r:id="rId46"/>
    <p:sldId id="1022" r:id="rId47"/>
    <p:sldId id="1026" r:id="rId48"/>
    <p:sldId id="1019" r:id="rId49"/>
    <p:sldId id="1028" r:id="rId50"/>
    <p:sldId id="1029" r:id="rId51"/>
    <p:sldId id="1025" r:id="rId52"/>
    <p:sldId id="1069" r:id="rId53"/>
    <p:sldId id="1021" r:id="rId54"/>
    <p:sldId id="1027" r:id="rId55"/>
    <p:sldId id="1047" r:id="rId56"/>
    <p:sldId id="1048" r:id="rId57"/>
    <p:sldId id="1043" r:id="rId58"/>
    <p:sldId id="328" r:id="rId59"/>
    <p:sldId id="1033" r:id="rId60"/>
    <p:sldId id="286" r:id="rId61"/>
    <p:sldId id="782" r:id="rId62"/>
    <p:sldId id="1032" r:id="rId63"/>
    <p:sldId id="1036" r:id="rId64"/>
    <p:sldId id="1038" r:id="rId65"/>
    <p:sldId id="1066" r:id="rId66"/>
    <p:sldId id="985" r:id="rId67"/>
    <p:sldId id="1067" r:id="rId68"/>
    <p:sldId id="1035" r:id="rId69"/>
    <p:sldId id="1055" r:id="rId70"/>
    <p:sldId id="1054" r:id="rId71"/>
    <p:sldId id="1057" r:id="rId72"/>
    <p:sldId id="1058" r:id="rId73"/>
    <p:sldId id="1065" r:id="rId74"/>
    <p:sldId id="1059" r:id="rId75"/>
    <p:sldId id="1060" r:id="rId76"/>
    <p:sldId id="1068" r:id="rId77"/>
    <p:sldId id="1061" r:id="rId78"/>
    <p:sldId id="1062" r:id="rId79"/>
    <p:sldId id="1041" r:id="rId80"/>
    <p:sldId id="1042" r:id="rId81"/>
    <p:sldId id="1049" r:id="rId82"/>
    <p:sldId id="1050" r:id="rId83"/>
    <p:sldId id="1051" r:id="rId84"/>
    <p:sldId id="1063" r:id="rId85"/>
    <p:sldId id="1040" r:id="rId86"/>
    <p:sldId id="1031" r:id="rId87"/>
    <p:sldId id="268" r:id="rId88"/>
    <p:sldId id="269" r:id="rId89"/>
    <p:sldId id="974" r:id="rId90"/>
    <p:sldId id="1064"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4787"/>
  </p:normalViewPr>
  <p:slideViewPr>
    <p:cSldViewPr snapToGrid="0" snapToObjects="1">
      <p:cViewPr>
        <p:scale>
          <a:sx n="121" d="100"/>
          <a:sy n="121" d="100"/>
        </p:scale>
        <p:origin x="664" y="-240"/>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12/4/21</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97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02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841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007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95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494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97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1340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1155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370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6858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1921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0318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36255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69</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64907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65411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79944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531032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89353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2887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79</a:t>
            </a:fld>
            <a:endParaRPr lang="en-US"/>
          </a:p>
        </p:txBody>
      </p:sp>
    </p:spTree>
    <p:extLst>
      <p:ext uri="{BB962C8B-B14F-4D97-AF65-F5344CB8AC3E}">
        <p14:creationId xmlns:p14="http://schemas.microsoft.com/office/powerpoint/2010/main" val="8166295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80</a:t>
            </a:fld>
            <a:endParaRPr lang="en-US"/>
          </a:p>
        </p:txBody>
      </p:sp>
    </p:spTree>
    <p:extLst>
      <p:ext uri="{BB962C8B-B14F-4D97-AF65-F5344CB8AC3E}">
        <p14:creationId xmlns:p14="http://schemas.microsoft.com/office/powerpoint/2010/main" val="829597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81</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82</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83</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19175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15644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12/4/21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12/4/21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12/4/21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12/4/21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12/4/21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12/4/21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12/4/21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12/4/21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12/4/21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12/4/21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12/4/21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12/4/21</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1.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61.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6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210.png"/><Relationship Id="rId4" Type="http://schemas.openxmlformats.org/officeDocument/2006/relationships/image" Target="../media/image191.png"/></Relationships>
</file>

<file path=ppt/slides/_rels/slide68.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9.png"/></Relationships>
</file>

<file path=ppt/slides/_rels/slide73.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1.png"/><Relationship Id="rId18" Type="http://schemas.openxmlformats.org/officeDocument/2006/relationships/image" Target="../media/image35.png"/><Relationship Id="rId3" Type="http://schemas.openxmlformats.org/officeDocument/2006/relationships/image" Target="../media/image100.png"/><Relationship Id="rId21" Type="http://schemas.openxmlformats.org/officeDocument/2006/relationships/image" Target="../media/image39.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5.png"/><Relationship Id="rId25" Type="http://schemas.openxmlformats.org/officeDocument/2006/relationships/image" Target="../media/image43.png"/><Relationship Id="rId2" Type="http://schemas.openxmlformats.org/officeDocument/2006/relationships/notesSlide" Target="../notesSlides/notesSlide44.xml"/><Relationship Id="rId16" Type="http://schemas.openxmlformats.org/officeDocument/2006/relationships/image" Target="../media/image114.png"/><Relationship Id="rId20"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34.png"/><Relationship Id="rId24" Type="http://schemas.openxmlformats.org/officeDocument/2006/relationships/image" Target="../media/image42.png"/><Relationship Id="rId5" Type="http://schemas.openxmlformats.org/officeDocument/2006/relationships/image" Target="../media/image102.png"/><Relationship Id="rId15" Type="http://schemas.openxmlformats.org/officeDocument/2006/relationships/image" Target="../media/image113.png"/><Relationship Id="rId23" Type="http://schemas.openxmlformats.org/officeDocument/2006/relationships/image" Target="../media/image41.png"/><Relationship Id="rId10" Type="http://schemas.openxmlformats.org/officeDocument/2006/relationships/image" Target="../media/image107.png"/><Relationship Id="rId19"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image" Target="../media/image106.png"/><Relationship Id="rId14" Type="http://schemas.openxmlformats.org/officeDocument/2006/relationships/image" Target="../media/image112.png"/><Relationship Id="rId22" Type="http://schemas.openxmlformats.org/officeDocument/2006/relationships/image" Target="../media/image40.png"/></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75.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56.png"/><Relationship Id="rId21" Type="http://schemas.openxmlformats.org/officeDocument/2006/relationships/image" Target="../media/image330.png"/><Relationship Id="rId7" Type="http://schemas.openxmlformats.org/officeDocument/2006/relationships/image" Target="../media/image420.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1.png"/><Relationship Id="rId2" Type="http://schemas.openxmlformats.org/officeDocument/2006/relationships/notesSlide" Target="../notesSlides/notesSlide46.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xml"/><Relationship Id="rId11" Type="http://schemas.openxmlformats.org/officeDocument/2006/relationships/image" Target="../media/image46.png"/><Relationship Id="rId24" Type="http://schemas.openxmlformats.org/officeDocument/2006/relationships/image" Target="../media/image59.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png"/><Relationship Id="rId10" Type="http://schemas.openxmlformats.org/officeDocument/2006/relationships/image" Target="../media/image45.png"/><Relationship Id="rId19" Type="http://schemas.openxmlformats.org/officeDocument/2006/relationships/image" Target="../media/image54.png"/><Relationship Id="rId9" Type="http://schemas.openxmlformats.org/officeDocument/2006/relationships/image" Target="../media/image440.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s>
</file>

<file path=ppt/slides/_rels/slide76.xml.rels><?xml version="1.0" encoding="UTF-8" standalone="yes"?>
<Relationships xmlns="http://schemas.openxmlformats.org/package/2006/relationships"><Relationship Id="rId8" Type="http://schemas.openxmlformats.org/officeDocument/2006/relationships/image" Target="../media/image422.png"/><Relationship Id="rId13" Type="http://schemas.openxmlformats.org/officeDocument/2006/relationships/image" Target="../media/image632.png"/><Relationship Id="rId18" Type="http://schemas.openxmlformats.org/officeDocument/2006/relationships/image" Target="../media/image68.png"/><Relationship Id="rId3" Type="http://schemas.openxmlformats.org/officeDocument/2006/relationships/image" Target="../media/image362.png"/><Relationship Id="rId21" Type="http://schemas.openxmlformats.org/officeDocument/2006/relationships/image" Target="../media/image71.png"/><Relationship Id="rId7" Type="http://schemas.openxmlformats.org/officeDocument/2006/relationships/image" Target="../media/image411.png"/><Relationship Id="rId12" Type="http://schemas.openxmlformats.org/officeDocument/2006/relationships/image" Target="../media/image620.png"/><Relationship Id="rId17" Type="http://schemas.openxmlformats.org/officeDocument/2006/relationships/image" Target="../media/image67.png"/><Relationship Id="rId2" Type="http://schemas.openxmlformats.org/officeDocument/2006/relationships/notesSlide" Target="../notesSlides/notesSlide47.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401.png"/><Relationship Id="rId11" Type="http://schemas.openxmlformats.org/officeDocument/2006/relationships/image" Target="../media/image560.png"/><Relationship Id="rId5" Type="http://schemas.openxmlformats.org/officeDocument/2006/relationships/image" Target="../media/image391.png"/><Relationship Id="rId15" Type="http://schemas.openxmlformats.org/officeDocument/2006/relationships/image" Target="../media/image651.png"/><Relationship Id="rId10" Type="http://schemas.openxmlformats.org/officeDocument/2006/relationships/image" Target="../media/image65.png"/><Relationship Id="rId19" Type="http://schemas.openxmlformats.org/officeDocument/2006/relationships/image" Target="../media/image69.png"/><Relationship Id="rId4" Type="http://schemas.openxmlformats.org/officeDocument/2006/relationships/image" Target="../media/image371.png"/><Relationship Id="rId9" Type="http://schemas.openxmlformats.org/officeDocument/2006/relationships/image" Target="../media/image64.png"/><Relationship Id="rId14" Type="http://schemas.openxmlformats.org/officeDocument/2006/relationships/image" Target="../media/image641.png"/></Relationships>
</file>

<file path=ppt/slides/_rels/slide77.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png"/><Relationship Id="rId5" Type="http://schemas.openxmlformats.org/officeDocument/2006/relationships/image" Target="../media/image650.png"/><Relationship Id="rId10" Type="http://schemas.openxmlformats.org/officeDocument/2006/relationships/image" Target="../media/image72.png"/><Relationship Id="rId4" Type="http://schemas.openxmlformats.org/officeDocument/2006/relationships/image" Target="../media/image640.png"/><Relationship Id="rId9" Type="http://schemas.openxmlformats.org/officeDocument/2006/relationships/image" Target="../media/image690.png"/><Relationship Id="rId14" Type="http://schemas.openxmlformats.org/officeDocument/2006/relationships/image" Target="../media/image740.png"/></Relationships>
</file>

<file path=ppt/slides/_rels/slide78.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9.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85.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image" Target="../media/image431.png"/><Relationship Id="rId3" Type="http://schemas.openxmlformats.org/officeDocument/2006/relationships/image" Target="../media/image101.png"/><Relationship Id="rId7" Type="http://schemas.openxmlformats.org/officeDocument/2006/relationships/image" Target="../media/image361.png"/><Relationship Id="rId12" Type="http://schemas.openxmlformats.org/officeDocument/2006/relationships/image" Target="../media/image421.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351.png"/><Relationship Id="rId11" Type="http://schemas.openxmlformats.org/officeDocument/2006/relationships/image" Target="../media/image410.png"/><Relationship Id="rId5" Type="http://schemas.openxmlformats.org/officeDocument/2006/relationships/image" Target="../media/image341.png"/><Relationship Id="rId10" Type="http://schemas.openxmlformats.org/officeDocument/2006/relationships/image" Target="../media/image400.png"/><Relationship Id="rId4" Type="http://schemas.openxmlformats.org/officeDocument/2006/relationships/image" Target="../media/image331.png"/><Relationship Id="rId9" Type="http://schemas.openxmlformats.org/officeDocument/2006/relationships/image" Target="../media/image390.png"/><Relationship Id="rId14" Type="http://schemas.openxmlformats.org/officeDocument/2006/relationships/image" Target="../media/image441.png"/></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118.jpeg"/><Relationship Id="rId5" Type="http://schemas.openxmlformats.org/officeDocument/2006/relationships/image" Target="../media/image117.gif"/><Relationship Id="rId4" Type="http://schemas.openxmlformats.org/officeDocument/2006/relationships/image" Target="../media/image11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13</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14</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spTree>
    <p:extLst>
      <p:ext uri="{BB962C8B-B14F-4D97-AF65-F5344CB8AC3E}">
        <p14:creationId xmlns:p14="http://schemas.microsoft.com/office/powerpoint/2010/main" val="6179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Tree>
    <p:extLst>
      <p:ext uri="{BB962C8B-B14F-4D97-AF65-F5344CB8AC3E}">
        <p14:creationId xmlns:p14="http://schemas.microsoft.com/office/powerpoint/2010/main" val="4243593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Tree>
    <p:extLst>
      <p:ext uri="{BB962C8B-B14F-4D97-AF65-F5344CB8AC3E}">
        <p14:creationId xmlns:p14="http://schemas.microsoft.com/office/powerpoint/2010/main" val="2625963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3952872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spTree>
    <p:extLst>
      <p:ext uri="{BB962C8B-B14F-4D97-AF65-F5344CB8AC3E}">
        <p14:creationId xmlns:p14="http://schemas.microsoft.com/office/powerpoint/2010/main" val="1216661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3718150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3464544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2378321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29</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30</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31</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32</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376373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444889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848138" y="1339967"/>
                <a:ext cx="10866783"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848138" y="1339967"/>
                <a:ext cx="10866783" cy="5198945"/>
              </a:xfrm>
              <a:prstGeom prst="rect">
                <a:avLst/>
              </a:prstGeom>
              <a:blipFill>
                <a:blip r:embed="rId3"/>
                <a:stretch>
                  <a:fillRect l="-817" t="-730" r="-1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spTree>
    <p:extLst>
      <p:ext uri="{BB962C8B-B14F-4D97-AF65-F5344CB8AC3E}">
        <p14:creationId xmlns:p14="http://schemas.microsoft.com/office/powerpoint/2010/main" val="4174206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spTree>
    <p:extLst>
      <p:ext uri="{BB962C8B-B14F-4D97-AF65-F5344CB8AC3E}">
        <p14:creationId xmlns:p14="http://schemas.microsoft.com/office/powerpoint/2010/main" val="595665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9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06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48</a:t>
            </a:fld>
            <a:endParaRPr lang="en-US"/>
          </a:p>
        </p:txBody>
      </p:sp>
    </p:spTree>
    <p:extLst>
      <p:ext uri="{BB962C8B-B14F-4D97-AF65-F5344CB8AC3E}">
        <p14:creationId xmlns:p14="http://schemas.microsoft.com/office/powerpoint/2010/main" val="2754906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p:spTree>
    <p:extLst>
      <p:ext uri="{BB962C8B-B14F-4D97-AF65-F5344CB8AC3E}">
        <p14:creationId xmlns:p14="http://schemas.microsoft.com/office/powerpoint/2010/main" val="2058315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p:spTree>
    <p:extLst>
      <p:ext uri="{BB962C8B-B14F-4D97-AF65-F5344CB8AC3E}">
        <p14:creationId xmlns:p14="http://schemas.microsoft.com/office/powerpoint/2010/main" val="3706555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622514" y="1912071"/>
                <a:ext cx="11246873" cy="3945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b is receivers clock bias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Four satellites required.  More satellites increase precision with least squares.</a:t>
                </a: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 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a:t>
                </a:r>
                <a:r>
                  <a:rPr lang="en-US" sz="2000" i="1" dirty="0"/>
                  <a:t>Carrier-Phase Enhancement</a:t>
                </a:r>
                <a:r>
                  <a:rPr lang="en-US" sz="2000" dirty="0"/>
                  <a: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622514" y="1912071"/>
                <a:ext cx="11246873" cy="3945386"/>
              </a:xfrm>
              <a:prstGeom prst="rect">
                <a:avLst/>
              </a:prstGeom>
              <a:blipFill>
                <a:blip r:embed="rId3"/>
                <a:stretch>
                  <a:fillRect l="-78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28099722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5"/>
                <a:stretch>
                  <a:fillRect r="-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A2FCE3B-0E7F-494A-9FDA-31CC9846FDF1}"/>
                  </a:ext>
                </a:extLst>
              </p:cNvPr>
              <p:cNvSpPr txBox="1"/>
              <p:nvPr/>
            </p:nvSpPr>
            <p:spPr>
              <a:xfrm>
                <a:off x="400833" y="1689743"/>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𝑟</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𝑑</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cos</m:t>
                        </m:r>
                      </m:fName>
                      <m:e>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0</m:t>
                                </m:r>
                              </m:sub>
                            </m:sSub>
                          </m:e>
                        </m:d>
                      </m:e>
                    </m:func>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Wave arrives at B first.  Arrives at A with phase delay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ea typeface="Cambria Math" panose="02040503050406030204" pitchFamily="18" charset="0"/>
                          </a:rPr>
                          <m:t>0</m:t>
                        </m:r>
                      </m:sub>
                    </m:sSub>
                  </m:oMath>
                </a14:m>
                <a:r>
                  <a:rPr lang="en-US" dirty="0"/>
                  <a:t>, so</a:t>
                </a:r>
              </a:p>
              <a:p>
                <a:pPr marL="285750" indent="-285750">
                  <a:buFont typeface="Arial" panose="020B0604020202020204" pitchFamily="34" charset="0"/>
                  <a:buChar char="•"/>
                </a:pPr>
                <a14:m>
                  <m:oMath xmlns:m="http://schemas.openxmlformats.org/officeDocument/2006/math">
                    <m:r>
                      <a:rPr lang="en-US" i="1" dirty="0">
                        <a:latin typeface="Cambria Math" panose="02040503050406030204" pitchFamily="18" charset="0"/>
                        <a:ea typeface="Cambria Math" panose="02040503050406030204" pitchFamily="18" charset="0"/>
                      </a:rPr>
                      <m:t>𝑑</m:t>
                    </m:r>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e>
                    </m:func>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b="0" i="0"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Satellite moves in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changing angle to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Suppose</a:t>
                </a:r>
                <a14:m>
                  <m:oMath xmlns:m="http://schemas.openxmlformats.org/officeDocument/2006/math">
                    <m:r>
                      <a:rPr lang="en-US"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and put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𝜆</m:t>
                        </m:r>
                      </m:den>
                    </m:f>
                  </m:oMath>
                </a14:m>
                <a:r>
                  <a:rPr lang="en-US" dirty="0"/>
                  <a:t> </a:t>
                </a: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𝑑</m:t>
                        </m:r>
                      </m:e>
                      <m:sup>
                        <m:r>
                          <a:rPr lang="en-US" b="0" i="1" dirty="0" smtClean="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ea typeface="Cambria Math" panose="02040503050406030204" pitchFamily="18" charset="0"/>
                                  </a:rPr>
                                  <m:t>0</m:t>
                                </m:r>
                              </m:sub>
                            </m:sSub>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e>
                      <m:sub>
                        <m:r>
                          <a:rPr lang="en-US" i="1">
                            <a:latin typeface="Cambria Math" panose="02040503050406030204" pitchFamily="18" charset="0"/>
                          </a:rPr>
                          <m:t>0</m:t>
                        </m:r>
                      </m:sub>
                    </m:sSub>
                  </m:oMath>
                </a14:m>
                <a:endParaRPr lang="en-US" dirty="0"/>
              </a:p>
              <a:p>
                <a:pPr marL="742950" lvl="1" indent="-285750">
                  <a:buFont typeface="Arial" panose="020B0604020202020204" pitchFamily="34" charset="0"/>
                  <a:buChar char="•"/>
                </a:pP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𝑑</m:t>
                        </m:r>
                      </m:e>
                      <m:sup>
                        <m:r>
                          <a:rPr lang="en-US" i="1" dirty="0">
                            <a:latin typeface="Cambria Math" panose="02040503050406030204" pitchFamily="18" charset="0"/>
                            <a:ea typeface="Cambria Math" panose="02040503050406030204" pitchFamily="18" charset="0"/>
                          </a:rPr>
                          <m:t>′</m:t>
                        </m:r>
                      </m:sup>
                    </m:sSup>
                    <m:func>
                      <m:funcPr>
                        <m:ctrlPr>
                          <a:rPr lang="en-US" i="1" dirty="0">
                            <a:latin typeface="Cambria Math" panose="02040503050406030204" pitchFamily="18" charset="0"/>
                            <a:ea typeface="Cambria Math" panose="02040503050406030204" pitchFamily="18" charset="0"/>
                          </a:rPr>
                        </m:ctrlPr>
                      </m:funcPr>
                      <m:fName>
                        <m:r>
                          <m:rPr>
                            <m:sty m:val="p"/>
                          </m:rPr>
                          <a:rPr lang="en-US" dirty="0">
                            <a:latin typeface="Cambria Math" panose="02040503050406030204" pitchFamily="18" charset="0"/>
                            <a:ea typeface="Cambria Math" panose="02040503050406030204" pitchFamily="18" charset="0"/>
                          </a:rPr>
                          <m:t>cos</m:t>
                        </m:r>
                      </m:fName>
                      <m:e>
                        <m:d>
                          <m:dPr>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1</m:t>
                                </m:r>
                              </m:sub>
                            </m:sSub>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e>
                    </m:func>
                    <m:r>
                      <a:rPr lang="en-US" i="1" dirty="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Δ</m:t>
                        </m:r>
                      </m:e>
                      <m:sub>
                        <m:r>
                          <a:rPr lang="en-US" b="0" i="1" smtClean="0">
                            <a:latin typeface="Cambria Math" panose="02040503050406030204" pitchFamily="18" charset="0"/>
                          </a:rPr>
                          <m:t>1</m:t>
                        </m:r>
                      </m:sub>
                    </m:sSub>
                  </m:oMath>
                </a14:m>
                <a:endParaRPr lang="en-US" dirty="0"/>
              </a:p>
              <a:p>
                <a:pPr marL="285750" indent="-285750">
                  <a:buFont typeface="Arial" panose="020B0604020202020204" pitchFamily="34" charset="0"/>
                  <a:buChar char="•"/>
                </a:pPr>
                <a:r>
                  <a:rPr lang="en-US" dirty="0"/>
                  <a:t>We can solve for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m:t>
                        </m:r>
                      </m:sup>
                    </m:sSup>
                  </m:oMath>
                </a14:m>
                <a:endParaRPr lang="en-US" dirty="0"/>
              </a:p>
              <a:p>
                <a:pPr marL="285750" indent="-285750">
                  <a:buFont typeface="Arial" panose="020B0604020202020204" pitchFamily="34" charset="0"/>
                  <a:buChar char="•"/>
                </a:pPr>
                <a:endParaRPr lang="en-US" dirty="0"/>
              </a:p>
            </p:txBody>
          </p:sp>
        </mc:Choice>
        <mc:Fallback>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400833" y="1689743"/>
                <a:ext cx="5695167" cy="4248596"/>
              </a:xfrm>
              <a:prstGeom prst="rect">
                <a:avLst/>
              </a:prstGeom>
              <a:blipFill>
                <a:blip r:embed="rId6"/>
                <a:stretch>
                  <a:fillRect l="-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24893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642771"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2859078"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 name="Line 366">
              <a:extLst>
                <a:ext uri="{FF2B5EF4-FFF2-40B4-BE49-F238E27FC236}">
                  <a16:creationId xmlns:a16="http://schemas.microsoft.com/office/drawing/2014/main" id="{DE74996B-BF94-E947-BE80-E2E0A20CA001}"/>
                </a:ext>
              </a:extLst>
            </p:cNvPr>
            <p:cNvSpPr>
              <a:spLocks noChangeShapeType="1"/>
            </p:cNvSpPr>
            <p:nvPr/>
          </p:nvSpPr>
          <p:spPr bwMode="auto">
            <a:xfrm rot="5400000">
              <a:off x="2189" y="3772"/>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4509662"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4727871"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1184564"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825333"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9360428"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399810" y="3630546"/>
            <a:ext cx="616528"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043702"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3356983"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3772686" y="3254254"/>
            <a:ext cx="486888" cy="369332"/>
          </a:xfrm>
          <a:prstGeom prst="rect">
            <a:avLst/>
          </a:prstGeom>
          <a:noFill/>
        </p:spPr>
        <p:txBody>
          <a:bodyPr wrap="square" rtlCol="0">
            <a:spAutoFit/>
          </a:bodyPr>
          <a:lstStyle/>
          <a:p>
            <a:r>
              <a:rPr lang="en-US" dirty="0"/>
              <a:t>IF</a:t>
            </a:r>
          </a:p>
        </p:txBody>
      </p:sp>
      <p:cxnSp>
        <p:nvCxnSpPr>
          <p:cNvPr id="53" name="Straight Connector 52">
            <a:extLst>
              <a:ext uri="{FF2B5EF4-FFF2-40B4-BE49-F238E27FC236}">
                <a16:creationId xmlns:a16="http://schemas.microsoft.com/office/drawing/2014/main" id="{4F1871AE-BD3C-1A40-86F6-F228EBE7FFDC}"/>
              </a:ext>
            </a:extLst>
          </p:cNvPr>
          <p:cNvCxnSpPr>
            <a:cxnSpLocks/>
          </p:cNvCxnSpPr>
          <p:nvPr/>
        </p:nvCxnSpPr>
        <p:spPr>
          <a:xfrm flipH="1">
            <a:off x="3590916" y="3644189"/>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AB640F-A4DA-194D-B111-27064ECDE92D}"/>
              </a:ext>
            </a:extLst>
          </p:cNvPr>
          <p:cNvSpPr/>
          <p:nvPr/>
        </p:nvSpPr>
        <p:spPr>
          <a:xfrm>
            <a:off x="6633367"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6742466"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8768948"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8768153"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8671968"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8671173"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8778842"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8778047"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7817922" y="3652804"/>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a:off x="5694217" y="3630546"/>
            <a:ext cx="92825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9360429"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92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1877876138"/>
              </p:ext>
            </p:extLst>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6271514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extLst>
              <p:ext uri="{D42A27DB-BD31-4B8C-83A1-F6EECF244321}">
                <p14:modId xmlns:p14="http://schemas.microsoft.com/office/powerpoint/2010/main" val="863882157"/>
              </p:ext>
            </p:extLst>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6220032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3338" y="1367983"/>
          <a:ext cx="6014104" cy="1483360"/>
        </p:xfrm>
        <a:graphic>
          <a:graphicData uri="http://schemas.openxmlformats.org/drawingml/2006/table">
            <a:tbl>
              <a:tblPr firstRow="1" bandRow="1">
                <a:tableStyleId>{5C22544A-7EE6-4342-B048-85BDC9FD1C3A}</a:tableStyleId>
              </a:tblPr>
              <a:tblGrid>
                <a:gridCol w="1503526">
                  <a:extLst>
                    <a:ext uri="{9D8B030D-6E8A-4147-A177-3AD203B41FA5}">
                      <a16:colId xmlns:a16="http://schemas.microsoft.com/office/drawing/2014/main" val="2662848483"/>
                    </a:ext>
                  </a:extLst>
                </a:gridCol>
                <a:gridCol w="1503526">
                  <a:extLst>
                    <a:ext uri="{9D8B030D-6E8A-4147-A177-3AD203B41FA5}">
                      <a16:colId xmlns:a16="http://schemas.microsoft.com/office/drawing/2014/main" val="282670941"/>
                    </a:ext>
                  </a:extLst>
                </a:gridCol>
                <a:gridCol w="1503526">
                  <a:extLst>
                    <a:ext uri="{9D8B030D-6E8A-4147-A177-3AD203B41FA5}">
                      <a16:colId xmlns:a16="http://schemas.microsoft.com/office/drawing/2014/main" val="2577105980"/>
                    </a:ext>
                  </a:extLst>
                </a:gridCol>
                <a:gridCol w="1503526">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185530" y="1016731"/>
            <a:ext cx="4368800"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466114" y="3071937"/>
          <a:ext cx="5612061" cy="3332355"/>
        </p:xfrm>
        <a:graphic>
          <a:graphicData uri="http://schemas.openxmlformats.org/drawingml/2006/table">
            <a:tbl>
              <a:tblPr firstRow="1" bandRow="1">
                <a:tableStyleId>{5C22544A-7EE6-4342-B048-85BDC9FD1C3A}</a:tableStyleId>
              </a:tblPr>
              <a:tblGrid>
                <a:gridCol w="1870687">
                  <a:extLst>
                    <a:ext uri="{9D8B030D-6E8A-4147-A177-3AD203B41FA5}">
                      <a16:colId xmlns:a16="http://schemas.microsoft.com/office/drawing/2014/main" val="2662848483"/>
                    </a:ext>
                  </a:extLst>
                </a:gridCol>
                <a:gridCol w="1870687">
                  <a:extLst>
                    <a:ext uri="{9D8B030D-6E8A-4147-A177-3AD203B41FA5}">
                      <a16:colId xmlns:a16="http://schemas.microsoft.com/office/drawing/2014/main" val="282670941"/>
                    </a:ext>
                  </a:extLst>
                </a:gridCol>
                <a:gridCol w="1870687">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8476872" y="2571988"/>
            <a:ext cx="2259400" cy="369332"/>
          </a:xfrm>
          <a:prstGeom prst="rect">
            <a:avLst/>
          </a:prstGeom>
          <a:noFill/>
        </p:spPr>
        <p:txBody>
          <a:bodyPr wrap="square" rtlCol="0">
            <a:spAutoFit/>
          </a:bodyPr>
          <a:lstStyle/>
          <a:p>
            <a:r>
              <a:rPr lang="en-US" dirty="0"/>
              <a:t>SNR</a:t>
            </a:r>
          </a:p>
        </p:txBody>
      </p:sp>
    </p:spTree>
    <p:extLst>
      <p:ext uri="{BB962C8B-B14F-4D97-AF65-F5344CB8AC3E}">
        <p14:creationId xmlns:p14="http://schemas.microsoft.com/office/powerpoint/2010/main" val="27534669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199" y="3063319"/>
            <a:ext cx="10515600" cy="869909"/>
          </a:xfrm>
        </p:spPr>
        <p:txBody>
          <a:bodyPr/>
          <a:lstStyle/>
          <a:p>
            <a:pPr algn="ctr"/>
            <a:r>
              <a:rPr lang="en-US" dirty="0"/>
              <a:t>Supplement</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57</a:t>
            </a:fld>
            <a:endParaRPr lang="en-US"/>
          </a:p>
        </p:txBody>
      </p:sp>
    </p:spTree>
    <p:extLst>
      <p:ext uri="{BB962C8B-B14F-4D97-AF65-F5344CB8AC3E}">
        <p14:creationId xmlns:p14="http://schemas.microsoft.com/office/powerpoint/2010/main" val="21166657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r>
                  <a:rPr lang="en-US" sz="2000"/>
                  <a:t>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a:p>
              <a:p>
                <a:r>
                  <a:rPr lang="en-US" sz="2000"/>
                  <a:t>FM: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endParaRPr lang="en-US" sz="2000"/>
              </a:p>
              <a:p>
                <a:r>
                  <a:rPr lang="en-US" sz="2000"/>
                  <a:t>FSK: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a:t>, if 1 [mark];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PSK: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1;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b="0" i="1" smtClean="0">
                            <a:latin typeface="Cambria Math" panose="02040503050406030204" pitchFamily="18" charset="0"/>
                          </a:rPr>
                          <m:t>𝑝</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oMath>
                </a14:m>
                <a:r>
                  <a:rPr lang="en-US" sz="2000"/>
                  <a:t>, if 0 [space]</a:t>
                </a:r>
              </a:p>
              <a:p>
                <a:r>
                  <a:rPr lang="en-US" sz="2000"/>
                  <a:t>Gain: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den>
                    </m:f>
                  </m:oMath>
                </a14:m>
                <a:r>
                  <a:rPr lang="en-US" sz="2000"/>
                  <a:t>, Loss: </a:t>
                </a:r>
                <a14:m>
                  <m:oMath xmlns:m="http://schemas.openxmlformats.org/officeDocument/2006/math">
                    <m:r>
                      <a:rPr lang="en-US" sz="2000" b="0" i="1" smtClean="0">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den>
                    </m:f>
                  </m:oMath>
                </a14:m>
                <a:r>
                  <a:rPr lang="en-US" sz="2000"/>
                  <a:t>, Rejection: </a:t>
                </a:r>
                <a14:m>
                  <m:oMath xmlns:m="http://schemas.openxmlformats.org/officeDocument/2006/math">
                    <m:r>
                      <m:rPr>
                        <m:sty m:val="p"/>
                      </m:rPr>
                      <a:rPr lang="en-US" sz="2000" b="0" i="0" smtClean="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𝑝𝑏</m:t>
                            </m:r>
                          </m:sub>
                        </m:sSub>
                      </m:den>
                    </m:f>
                  </m:oMath>
                </a14:m>
                <a:r>
                  <a:rPr lang="en-US" sz="2000"/>
                  <a:t>,</a:t>
                </a:r>
              </a:p>
              <a:p>
                <a:endParaRPr lang="en-US" sz="2000"/>
              </a:p>
              <a:p>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53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58</a:t>
            </a:fld>
            <a:endParaRPr lang="en-US"/>
          </a:p>
        </p:txBody>
      </p:sp>
    </p:spTree>
    <p:extLst>
      <p:ext uri="{BB962C8B-B14F-4D97-AF65-F5344CB8AC3E}">
        <p14:creationId xmlns:p14="http://schemas.microsoft.com/office/powerpoint/2010/main" val="31275570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Direct conversion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62463" y="1235138"/>
                <a:ext cx="8564030" cy="5283225"/>
              </a:xfrm>
            </p:spPr>
            <p:txBody>
              <a:bodyPr>
                <a:noAutofit/>
              </a:bodyPr>
              <a:lstStyle/>
              <a:p>
                <a:r>
                  <a:rPr lang="en-US" sz="200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e>
                            </m:d>
                            <m:r>
                              <a:rPr lang="en-US" sz="2000" i="1">
                                <a:latin typeface="Cambria Math" panose="02040503050406030204" pitchFamily="18" charset="0"/>
                              </a:rPr>
                              <m:t>𝑡</m:t>
                            </m:r>
                          </m:e>
                        </m:d>
                      </m:e>
                    </m:func>
                    <m:r>
                      <a:rPr lang="en-US" sz="2000" b="0" i="1" smtClean="0">
                        <a:latin typeface="Cambria Math" panose="02040503050406030204" pitchFamily="18" charset="0"/>
                      </a:rPr>
                      <m:t>]</m:t>
                    </m:r>
                  </m:oMath>
                </a14:m>
                <a:endParaRPr lang="en-US" sz="2000"/>
              </a:p>
              <a:p>
                <a:r>
                  <a:rPr lang="en-US" sz="2000"/>
                  <a:t>Image frequency</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a:p>
              <a:p>
                <a:r>
                  <a:rPr lang="en-US" sz="2000"/>
                  <a:t>RF filter removes image</a:t>
                </a:r>
              </a:p>
              <a:p>
                <a:r>
                  <a:rPr lang="en-US" sz="2000"/>
                  <a:t>Downside:</a:t>
                </a:r>
              </a:p>
              <a:p>
                <a:pPr lvl="1"/>
                <a:r>
                  <a:rPr lang="en-US" sz="2000"/>
                  <a:t>Not tunable</a:t>
                </a:r>
              </a:p>
              <a:p>
                <a:pPr marL="0" indent="0">
                  <a:buNone/>
                </a:pPr>
                <a:endParaRPr lang="en-US"/>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62463" y="1235138"/>
                <a:ext cx="8564030" cy="5283225"/>
              </a:xfrm>
              <a:blipFill>
                <a:blip r:embed="rId2"/>
                <a:stretch>
                  <a:fillRect l="-593" t="-143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68518" y="6382567"/>
            <a:ext cx="2743200" cy="365125"/>
          </a:xfrm>
        </p:spPr>
        <p:txBody>
          <a:bodyPr/>
          <a:lstStyle/>
          <a:p>
            <a:fld id="{6B76BA51-8322-1A4D-B259-B74706370693}" type="slidenum">
              <a:rPr lang="en-US" smtClean="0"/>
              <a:t>59</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84445" y="960686"/>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a:solidFill>
                    <a:srgbClr val="000000"/>
                  </a:solidFill>
                  <a:latin typeface="Calibri"/>
                  <a:ea typeface="Calibri"/>
                  <a:cs typeface="Calibri"/>
                  <a:sym typeface="Calibri"/>
                </a:rPr>
                <a:t>RF</a:t>
              </a:r>
            </a:p>
            <a:p>
              <a:pPr algn="ctr" defTabSz="457200" latinLnBrk="1" hangingPunct="0"/>
              <a:r>
                <a:rPr lang="en-US" sz="1600">
                  <a:solidFill>
                    <a:srgbClr val="000000"/>
                  </a:solidFill>
                </a:rPr>
                <a:t>Filter</a:t>
              </a:r>
              <a:endParaRPr lang="en-US" sz="160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LO</a:t>
              </a:r>
              <a:endParaRPr lang="en-US" sz="160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Direct conversion</a:t>
              </a:r>
            </a:p>
          </p:txBody>
        </p:sp>
      </p:grpSp>
      <p:grpSp>
        <p:nvGrpSpPr>
          <p:cNvPr id="19" name="Group 18">
            <a:extLst>
              <a:ext uri="{FF2B5EF4-FFF2-40B4-BE49-F238E27FC236}">
                <a16:creationId xmlns:a16="http://schemas.microsoft.com/office/drawing/2014/main" id="{D2CF517B-194A-C342-968C-6C567B1FEEF8}"/>
              </a:ext>
            </a:extLst>
          </p:cNvPr>
          <p:cNvGrpSpPr/>
          <p:nvPr/>
        </p:nvGrpSpPr>
        <p:grpSpPr>
          <a:xfrm>
            <a:off x="6535303" y="3918951"/>
            <a:ext cx="3312139" cy="2738024"/>
            <a:chOff x="5821678" y="3289075"/>
            <a:chExt cx="3312139" cy="2738024"/>
          </a:xfrm>
        </p:grpSpPr>
        <p:cxnSp>
          <p:nvCxnSpPr>
            <p:cNvPr id="9" name="Straight Connector 8">
              <a:extLst>
                <a:ext uri="{FF2B5EF4-FFF2-40B4-BE49-F238E27FC236}">
                  <a16:creationId xmlns:a16="http://schemas.microsoft.com/office/drawing/2014/main" id="{FD2BA3AA-93D7-2B48-A5F6-36822FD644F2}"/>
                </a:ext>
              </a:extLst>
            </p:cNvPr>
            <p:cNvCxnSpPr/>
            <p:nvPr/>
          </p:nvCxnSpPr>
          <p:spPr>
            <a:xfrm>
              <a:off x="5826034" y="3289075"/>
              <a:ext cx="0" cy="21505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3A65C-904F-1F43-92E8-507DDAF102FD}"/>
                </a:ext>
              </a:extLst>
            </p:cNvPr>
            <p:cNvCxnSpPr>
              <a:cxnSpLocks/>
            </p:cNvCxnSpPr>
            <p:nvPr/>
          </p:nvCxnSpPr>
          <p:spPr>
            <a:xfrm flipH="1">
              <a:off x="5821678" y="5448300"/>
              <a:ext cx="320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6DB340-7BAA-5A49-870B-831B034B6058}"/>
                </a:ext>
              </a:extLst>
            </p:cNvPr>
            <p:cNvSpPr txBox="1"/>
            <p:nvPr/>
          </p:nvSpPr>
          <p:spPr>
            <a:xfrm>
              <a:off x="5977247" y="5650287"/>
              <a:ext cx="697873" cy="338554"/>
            </a:xfrm>
            <a:prstGeom prst="rect">
              <a:avLst/>
            </a:prstGeom>
            <a:noFill/>
          </p:spPr>
          <p:txBody>
            <a:bodyPr wrap="square" rtlCol="0">
              <a:spAutoFit/>
            </a:bodyPr>
            <a:lstStyle/>
            <a:p>
              <a:r>
                <a:rPr lang="en-US" sz="1600"/>
                <a:t>audio</a:t>
              </a:r>
            </a:p>
          </p:txBody>
        </p:sp>
        <p:sp>
          <p:nvSpPr>
            <p:cNvPr id="46" name="TextBox 45">
              <a:extLst>
                <a:ext uri="{FF2B5EF4-FFF2-40B4-BE49-F238E27FC236}">
                  <a16:creationId xmlns:a16="http://schemas.microsoft.com/office/drawing/2014/main" id="{0057C905-100C-6D47-BCB1-5B681A49143C}"/>
                </a:ext>
              </a:extLst>
            </p:cNvPr>
            <p:cNvSpPr txBox="1"/>
            <p:nvPr/>
          </p:nvSpPr>
          <p:spPr>
            <a:xfrm>
              <a:off x="7164259" y="5652498"/>
              <a:ext cx="697873" cy="338554"/>
            </a:xfrm>
            <a:prstGeom prst="rect">
              <a:avLst/>
            </a:prstGeom>
            <a:noFill/>
          </p:spPr>
          <p:txBody>
            <a:bodyPr wrap="square" rtlCol="0">
              <a:spAutoFit/>
            </a:bodyPr>
            <a:lstStyle/>
            <a:p>
              <a:r>
                <a:rPr lang="en-US" sz="1600"/>
                <a:t>RF</a:t>
              </a:r>
            </a:p>
          </p:txBody>
        </p:sp>
        <p:sp>
          <p:nvSpPr>
            <p:cNvPr id="47" name="TextBox 46">
              <a:extLst>
                <a:ext uri="{FF2B5EF4-FFF2-40B4-BE49-F238E27FC236}">
                  <a16:creationId xmlns:a16="http://schemas.microsoft.com/office/drawing/2014/main" id="{C406D116-F46B-E642-80DF-794BE41C8EDE}"/>
                </a:ext>
              </a:extLst>
            </p:cNvPr>
            <p:cNvSpPr txBox="1"/>
            <p:nvPr/>
          </p:nvSpPr>
          <p:spPr>
            <a:xfrm>
              <a:off x="8435944" y="5688545"/>
              <a:ext cx="697873" cy="338554"/>
            </a:xfrm>
            <a:prstGeom prst="rect">
              <a:avLst/>
            </a:prstGeom>
            <a:noFill/>
          </p:spPr>
          <p:txBody>
            <a:bodyPr wrap="square" rtlCol="0">
              <a:spAutoFit/>
            </a:bodyPr>
            <a:lstStyle/>
            <a:p>
              <a:r>
                <a:rPr lang="en-US" sz="1600"/>
                <a:t>image</a:t>
              </a:r>
            </a:p>
          </p:txBody>
        </p:sp>
        <p:sp>
          <p:nvSpPr>
            <p:cNvPr id="48" name="TextBox 47">
              <a:extLst>
                <a:ext uri="{FF2B5EF4-FFF2-40B4-BE49-F238E27FC236}">
                  <a16:creationId xmlns:a16="http://schemas.microsoft.com/office/drawing/2014/main" id="{ACBDC620-FB58-EB46-BDEF-44D9C52AB1C0}"/>
                </a:ext>
              </a:extLst>
            </p:cNvPr>
            <p:cNvSpPr txBox="1"/>
            <p:nvPr/>
          </p:nvSpPr>
          <p:spPr>
            <a:xfrm>
              <a:off x="7640085" y="5657420"/>
              <a:ext cx="697873" cy="338554"/>
            </a:xfrm>
            <a:prstGeom prst="rect">
              <a:avLst/>
            </a:prstGeom>
            <a:noFill/>
          </p:spPr>
          <p:txBody>
            <a:bodyPr wrap="square" rtlCol="0">
              <a:spAutoFit/>
            </a:bodyPr>
            <a:lstStyle/>
            <a:p>
              <a:r>
                <a:rPr lang="en-US" sz="1600"/>
                <a:t>LO</a:t>
              </a:r>
            </a:p>
          </p:txBody>
        </p:sp>
        <p:cxnSp>
          <p:nvCxnSpPr>
            <p:cNvPr id="17" name="Straight Connector 16">
              <a:extLst>
                <a:ext uri="{FF2B5EF4-FFF2-40B4-BE49-F238E27FC236}">
                  <a16:creationId xmlns:a16="http://schemas.microsoft.com/office/drawing/2014/main" id="{8A7DACC0-BF89-954B-93B8-A8761B70F244}"/>
                </a:ext>
              </a:extLst>
            </p:cNvPr>
            <p:cNvCxnSpPr/>
            <p:nvPr/>
          </p:nvCxnSpPr>
          <p:spPr>
            <a:xfrm>
              <a:off x="7330315"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01B89B-29C6-224B-AEA2-5E8AD6A807C5}"/>
                </a:ext>
              </a:extLst>
            </p:cNvPr>
            <p:cNvCxnSpPr/>
            <p:nvPr/>
          </p:nvCxnSpPr>
          <p:spPr>
            <a:xfrm>
              <a:off x="7809287" y="4032175"/>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6A4494D-26D5-2744-A21F-21BA5EDDE950}"/>
                </a:ext>
              </a:extLst>
            </p:cNvPr>
            <p:cNvCxnSpPr/>
            <p:nvPr/>
          </p:nvCxnSpPr>
          <p:spPr>
            <a:xfrm>
              <a:off x="8610600" y="4023468"/>
              <a:ext cx="0" cy="141205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979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Calibri Light" panose="020F0502020204030204" pitchFamily="34" charset="0"/>
              </a:rPr>
              <a:t>Norcal 40A</a:t>
            </a:r>
            <a:endParaRPr sz="440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Harmonic</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VFO</a:t>
              </a:r>
            </a:p>
            <a:p>
              <a:pPr defTabSz="457200" latinLnBrk="1" hangingPunct="0"/>
              <a:r>
                <a:rPr lang="en-US" sz="1600">
                  <a:solidFill>
                    <a:srgbClr val="000000"/>
                  </a:solidFill>
                </a:rPr>
                <a:t>2.1 MHz</a:t>
              </a:r>
              <a:endParaRPr lang="en-US" sz="160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RF</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rPr>
                <a:t>I</a:t>
              </a:r>
              <a:r>
                <a:rPr lang="en-US" sz="1400">
                  <a:solidFill>
                    <a:srgbClr val="000000"/>
                  </a:solidFill>
                  <a:latin typeface="Calibri"/>
                  <a:ea typeface="Calibri"/>
                  <a:cs typeface="Calibri"/>
                  <a:sym typeface="Calibri"/>
                </a:rPr>
                <a:t>F </a:t>
              </a:r>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Transmit</a:t>
              </a:r>
            </a:p>
            <a:p>
              <a:pPr algn="ctr" defTabSz="457200" latinLnBrk="1" hangingPunct="0"/>
              <a:r>
                <a:rPr lang="en-US" sz="1400">
                  <a:solidFill>
                    <a:srgbClr val="000000"/>
                  </a:solidFill>
                </a:rPr>
                <a:t>Filter</a:t>
              </a:r>
              <a:endParaRPr lang="en-US" sz="140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AGC</a:t>
              </a:r>
            </a:p>
            <a:p>
              <a:pPr algn="ctr" defTabSz="457200" latinLnBrk="1" hangingPunct="0"/>
              <a:r>
                <a:rPr lang="en-US" sz="1400">
                  <a:solidFill>
                    <a:srgbClr val="000000"/>
                  </a:solidFill>
                </a:rPr>
                <a:t>Detector</a:t>
              </a:r>
              <a:endParaRPr lang="en-US" sz="140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Power</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B</a:t>
              </a:r>
              <a:r>
                <a:rPr lang="en-US" sz="1600">
                  <a:solidFill>
                    <a:srgbClr val="000000"/>
                  </a:solidFill>
                  <a:latin typeface="Calibri"/>
                  <a:ea typeface="Calibri"/>
                  <a:cs typeface="Calibri"/>
                  <a:sym typeface="Calibri"/>
                </a:rPr>
                <a:t>FO</a:t>
              </a: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Transmit oscillator</a:t>
              </a:r>
              <a:endParaRPr lang="en-US" sz="1600">
                <a:solidFill>
                  <a:srgbClr val="000000"/>
                </a:solidFill>
                <a:latin typeface="Calibri"/>
                <a:ea typeface="Calibri"/>
                <a:cs typeface="Calibri"/>
                <a:sym typeface="Calibri"/>
              </a:endParaRPr>
            </a:p>
            <a:p>
              <a:pPr defTabSz="457200" latinLnBrk="1" hangingPunct="0"/>
              <a:r>
                <a:rPr lang="en-US" sz="1600">
                  <a:solidFill>
                    <a:srgbClr val="000000"/>
                  </a:solidFill>
                </a:rPr>
                <a:t>4.9 MHz</a:t>
              </a:r>
              <a:endParaRPr lang="en-US" sz="160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Product</a:t>
              </a:r>
            </a:p>
            <a:p>
              <a:pPr defTabSz="457200" latinLnBrk="1" hangingPunct="0"/>
              <a:r>
                <a:rPr lang="en-US" sz="1600">
                  <a:solidFill>
                    <a:srgbClr val="000000"/>
                  </a:solidFill>
                </a:rPr>
                <a:t>Detector</a:t>
              </a:r>
              <a:endParaRPr lang="en-US" sz="160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Transmit</a:t>
              </a:r>
            </a:p>
            <a:p>
              <a:pPr defTabSz="457200" latinLnBrk="1" hangingPunct="0"/>
              <a:r>
                <a:rPr lang="en-US" sz="1600">
                  <a:solidFill>
                    <a:srgbClr val="000000"/>
                  </a:solidFill>
                </a:rPr>
                <a:t>Mixer</a:t>
              </a:r>
              <a:endParaRPr lang="en-US" sz="160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Audio</a:t>
              </a:r>
            </a:p>
            <a:p>
              <a:pPr defTabSz="457200" latinLnBrk="1" hangingPunct="0"/>
              <a:r>
                <a:rPr lang="en-US" sz="1600">
                  <a:solidFill>
                    <a:srgbClr val="000000"/>
                  </a:solidFill>
                </a:rPr>
                <a:t>Amp</a:t>
              </a:r>
              <a:endParaRPr lang="en-US" sz="160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&lt;10</a:t>
              </a:r>
              <a:r>
                <a:rPr lang="en-US" sz="160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latin typeface="Calibri"/>
                  <a:ea typeface="Calibri"/>
                  <a:cs typeface="Calibri"/>
                  <a:sym typeface="Calibri"/>
                </a:rPr>
                <a:t>7 MHz</a:t>
              </a:r>
            </a:p>
            <a:p>
              <a:pPr defTabSz="457200" latinLnBrk="1" hangingPunct="0"/>
              <a:r>
                <a:rPr lang="en-US" sz="1600">
                  <a:solidFill>
                    <a:srgbClr val="000000"/>
                  </a:solidFill>
                </a:rPr>
                <a:t>2W</a:t>
              </a:r>
              <a:endParaRPr lang="en-US" sz="160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20 </a:t>
              </a:r>
              <a:r>
                <a:rPr lang="en-US" sz="1600" err="1">
                  <a:solidFill>
                    <a:srgbClr val="000000"/>
                  </a:solidFill>
                </a:rPr>
                <a:t>mW</a:t>
              </a:r>
              <a:endParaRPr lang="en-US" sz="160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300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a:solidFill>
                    <a:srgbClr val="000000"/>
                  </a:solidFill>
                </a:rPr>
                <a:t>10 </a:t>
              </a:r>
              <a:r>
                <a:rPr lang="en-US" sz="1600" err="1">
                  <a:solidFill>
                    <a:srgbClr val="000000"/>
                  </a:solidFill>
                </a:rPr>
                <a:t>uW</a:t>
              </a:r>
              <a:endParaRPr lang="en-US" sz="160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7 MHz</a:t>
              </a:r>
            </a:p>
            <a:p>
              <a:pPr defTabSz="457200" latinLnBrk="1" hangingPunct="0"/>
              <a:r>
                <a:rPr lang="en-US" sz="1400">
                  <a:solidFill>
                    <a:srgbClr val="000000"/>
                  </a:solidFill>
                </a:rPr>
                <a:t>2.8 MHz</a:t>
              </a:r>
              <a:endParaRPr lang="en-US" sz="140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latin typeface="Calibri"/>
                  <a:ea typeface="Calibri"/>
                  <a:cs typeface="Calibri"/>
                  <a:sym typeface="Calibri"/>
                </a:rPr>
                <a:t>9.8 MHz, </a:t>
              </a:r>
              <a:r>
                <a:rPr lang="en-US" sz="1400">
                  <a:solidFill>
                    <a:srgbClr val="000000"/>
                  </a:solidFill>
                </a:rPr>
                <a:t>Audio</a:t>
              </a:r>
              <a:endParaRPr lang="en-US" sz="140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4.9</a:t>
              </a:r>
              <a:r>
                <a:rPr lang="en-US" sz="1400">
                  <a:solidFill>
                    <a:srgbClr val="000000"/>
                  </a:solidFill>
                  <a:latin typeface="Calibri"/>
                  <a:ea typeface="Calibri"/>
                  <a:cs typeface="Calibri"/>
                  <a:sym typeface="Calibri"/>
                </a:rPr>
                <a:t> MHz, </a:t>
              </a:r>
              <a:r>
                <a:rPr lang="en-US" sz="1400">
                  <a:solidFill>
                    <a:srgbClr val="000000"/>
                  </a:solidFill>
                </a:rPr>
                <a:t>9.1 MHz</a:t>
              </a:r>
              <a:endParaRPr lang="en-US" sz="140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a:solidFill>
                    <a:srgbClr val="000000"/>
                  </a:solidFill>
                </a:rPr>
                <a:t>7 </a:t>
              </a:r>
              <a:r>
                <a:rPr lang="en-US" sz="140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a:latin typeface="+mj-lt"/>
              </a:rPr>
              <a:t>Mixers</a:t>
            </a:r>
            <a:endParaRPr sz="200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t>
                </a:r>
              </a:p>
              <a:p>
                <a:pPr marL="285750" indent="-285750" hangingPunct="0">
                  <a:buFont typeface="Arial" panose="020B0604020202020204" pitchFamily="34" charset="0"/>
                  <a:buChar char="•"/>
                </a:pPr>
                <a:r>
                  <a:rPr lang="en-US" sz="200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err="1">
                    <a:solidFill>
                      <a:srgbClr val="000000"/>
                    </a:solidFill>
                    <a:sym typeface="Calibri"/>
                  </a:rPr>
                  <a:t>th</a:t>
                </a:r>
                <a:r>
                  <a:rPr lang="en-US" sz="200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a:p>
              <a:p>
                <a:pPr>
                  <a:spcBef>
                    <a:spcPts val="400"/>
                  </a:spcBef>
                </a:pPr>
                <a:r>
                  <a:rPr lang="en-US" sz="200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a:p>
              <a:p>
                <a:pPr>
                  <a:spcBef>
                    <a:spcPts val="400"/>
                  </a:spcBef>
                </a:pPr>
                <a:r>
                  <a:rPr lang="en-US" sz="200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a:t>. </a:t>
                </a:r>
                <a14:m>
                  <m:oMath xmlns:m="http://schemas.openxmlformats.org/officeDocument/2006/math">
                    <m:r>
                      <a:rPr lang="en-US" sz="2000" i="1">
                        <a:latin typeface="Cambria Math" panose="02040503050406030204" pitchFamily="18" charset="0"/>
                      </a:rPr>
                      <m:t>𝑉</m:t>
                    </m:r>
                  </m:oMath>
                </a14:m>
                <a:r>
                  <a:rPr lang="en-US" sz="2000"/>
                  <a:t> and </a:t>
                </a:r>
                <a14:m>
                  <m:oMath xmlns:m="http://schemas.openxmlformats.org/officeDocument/2006/math">
                    <m:r>
                      <a:rPr lang="en-US" sz="2000" i="1">
                        <a:latin typeface="Cambria Math" panose="02040503050406030204" pitchFamily="18" charset="0"/>
                      </a:rPr>
                      <m:t>𝐼</m:t>
                    </m:r>
                  </m:oMath>
                </a14:m>
                <a:r>
                  <a:rPr lang="en-US" sz="200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a:t>.</a:t>
                </a:r>
              </a:p>
              <a:p>
                <a:pPr>
                  <a:spcBef>
                    <a:spcPts val="400"/>
                  </a:spcBef>
                </a:pPr>
                <a:r>
                  <a:rPr lang="en-US" sz="200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a:t>, for an inductor</a:t>
                </a:r>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𝑍</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a:t>,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endParaRPr lang="en-US" sz="2000"/>
              </a:p>
              <a:p>
                <a:pPr>
                  <a:spcBef>
                    <a:spcPts val="400"/>
                  </a:spcBef>
                </a:pP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b="0" i="1" smtClean="0">
                        <a:latin typeface="Cambria Math" panose="02040503050406030204" pitchFamily="18" charset="0"/>
                      </a:rPr>
                      <m:t>=</m:t>
                    </m:r>
                    <m:r>
                      <a:rPr lang="en-US" sz="2000" b="0" i="1" smtClean="0">
                        <a:latin typeface="Cambria Math" panose="02040503050406030204" pitchFamily="18" charset="0"/>
                      </a:rPr>
                      <m:t>𝑌</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a:t>, </a:t>
                </a: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62</a:t>
            </a:fld>
            <a:endParaRPr lang="en-US"/>
          </a:p>
        </p:txBody>
      </p:sp>
    </p:spTree>
    <p:extLst>
      <p:ext uri="{BB962C8B-B14F-4D97-AF65-F5344CB8AC3E}">
        <p14:creationId xmlns:p14="http://schemas.microsoft.com/office/powerpoint/2010/main" val="2151871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p:spTree>
    <p:extLst>
      <p:ext uri="{BB962C8B-B14F-4D97-AF65-F5344CB8AC3E}">
        <p14:creationId xmlns:p14="http://schemas.microsoft.com/office/powerpoint/2010/main" val="1309392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r>
                  <a:rPr lang="en-US" sz="2000" dirty="0"/>
                  <a:t>Complex power: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i="1">
                        <a:latin typeface="Cambria Math" panose="02040503050406030204" pitchFamily="18" charset="0"/>
                      </a:rPr>
                      <m:t>=</m:t>
                    </m:r>
                    <m:r>
                      <a:rPr lang="en-US" sz="2000" b="0" i="1" smtClean="0">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r>
                      <a:rPr lang="en-US" sz="2000" b="0" i="1" smtClean="0">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oMath>
                </a14:m>
                <a:r>
                  <a:rPr lang="en-US" sz="2000" dirty="0"/>
                  <a:t> is power stored in inductor and capacitor</a:t>
                </a:r>
              </a:p>
              <a:p>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𝑟</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𝐿</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𝐼</m:t>
                            </m:r>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𝐶</m:t>
                        </m:r>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𝑉</m:t>
                                    </m:r>
                                  </m:e>
                                  <m:sub>
                                    <m:r>
                                      <a:rPr lang="en-US" sz="2200" b="0" i="1" smtClean="0">
                                        <a:latin typeface="Cambria Math" panose="02040503050406030204" pitchFamily="18" charset="0"/>
                                        <a:ea typeface="Cambria Math" panose="02040503050406030204" pitchFamily="18" charset="0"/>
                                      </a:rPr>
                                      <m:t>𝑐</m:t>
                                    </m:r>
                                  </m:sub>
                                </m:sSub>
                              </m:e>
                            </m:d>
                          </m:e>
                          <m:sup>
                            <m:r>
                              <a:rPr lang="en-US" sz="2200" i="1">
                                <a:latin typeface="Cambria Math" panose="02040503050406030204" pitchFamily="18" charset="0"/>
                                <a:ea typeface="Cambria Math" panose="02040503050406030204" pitchFamily="18" charset="0"/>
                              </a:rPr>
                              <m:t>2</m:t>
                            </m:r>
                          </m:sup>
                        </m:sSup>
                      </m:num>
                      <m:den>
                        <m:r>
                          <a:rPr lang="en-US" sz="2200" i="1">
                            <a:latin typeface="Cambria Math" panose="02040503050406030204" pitchFamily="18" charset="0"/>
                          </a:rPr>
                          <m:t>2</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𝐶</m:t>
                        </m:r>
                      </m:sub>
                    </m:sSub>
                    <m:r>
                      <a:rPr lang="en-US" sz="2200" b="0" i="1" smtClean="0">
                        <a:latin typeface="Cambria Math" panose="02040503050406030204" pitchFamily="18" charset="0"/>
                        <a:ea typeface="Cambria Math" panose="02040503050406030204" pitchFamily="18" charset="0"/>
                      </a:rPr>
                      <m:t>)</m:t>
                    </m:r>
                  </m:oMath>
                </a14:m>
                <a:endParaRPr lang="en-US" sz="2200" dirty="0"/>
              </a:p>
              <a:p>
                <a14:m>
                  <m:oMath xmlns:m="http://schemas.openxmlformats.org/officeDocument/2006/math">
                    <m:r>
                      <a:rPr lang="en-US" sz="2200" b="0" i="1" smtClean="0">
                        <a:latin typeface="Cambria Math" panose="02040503050406030204" pitchFamily="18" charset="0"/>
                      </a:rPr>
                      <m:t>𝑄</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𝐿</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num>
                      <m:den>
                        <m:r>
                          <a:rPr lang="en-US" sz="2200" b="0" i="1" smtClean="0">
                            <a:latin typeface="Cambria Math" panose="02040503050406030204" pitchFamily="18" charset="0"/>
                            <a:ea typeface="Cambria Math" panose="02040503050406030204" pitchFamily="18" charset="0"/>
                          </a:rPr>
                          <m:t>𝑅</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𝐼</m:t>
                            </m:r>
                            <m:r>
                              <a:rPr lang="en-US" sz="2200" i="1">
                                <a:latin typeface="Cambria Math" panose="02040503050406030204" pitchFamily="18" charset="0"/>
                                <a:ea typeface="Cambria Math" panose="02040503050406030204" pitchFamily="18" charset="0"/>
                              </a:rPr>
                              <m:t>|</m:t>
                            </m:r>
                          </m:e>
                          <m:sup>
                            <m:r>
                              <a:rPr lang="en-US" sz="2200" i="1">
                                <a:latin typeface="Cambria Math" panose="02040503050406030204" pitchFamily="18" charset="0"/>
                                <a:ea typeface="Cambria Math" panose="02040503050406030204" pitchFamily="18" charset="0"/>
                              </a:rPr>
                              <m:t>2</m:t>
                            </m:r>
                          </m:sup>
                        </m:sSup>
                      </m:den>
                    </m:f>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𝑅</m:t>
                        </m:r>
                      </m:den>
                    </m:f>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𝜔</m:t>
                    </m:r>
                    <m:f>
                      <m:fPr>
                        <m:ctrlPr>
                          <a:rPr lang="en-US" sz="2200" b="0" i="1" smtClean="0">
                            <a:latin typeface="Cambria Math" panose="02040503050406030204" pitchFamily="18" charset="0"/>
                            <a:ea typeface="Cambria Math" panose="02040503050406030204" pitchFamily="18" charset="0"/>
                          </a:rPr>
                        </m:ctrlPr>
                      </m:fPr>
                      <m:num>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𝐸</m:t>
                            </m:r>
                          </m:e>
                          <m:sub>
                            <m:r>
                              <a:rPr lang="en-US" sz="2200" b="0" i="1" smtClean="0">
                                <a:latin typeface="Cambria Math" panose="02040503050406030204" pitchFamily="18" charset="0"/>
                                <a:ea typeface="Cambria Math" panose="02040503050406030204" pitchFamily="18" charset="0"/>
                              </a:rPr>
                              <m:t>𝐿</m:t>
                            </m:r>
                          </m:sub>
                        </m:sSub>
                      </m:num>
                      <m:den>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𝑃</m:t>
                            </m:r>
                          </m:e>
                          <m:sub>
                            <m:r>
                              <a:rPr lang="en-US" sz="2200" b="0" i="1" smtClean="0">
                                <a:latin typeface="Cambria Math" panose="02040503050406030204" pitchFamily="18" charset="0"/>
                                <a:ea typeface="Cambria Math" panose="02040503050406030204" pitchFamily="18" charset="0"/>
                              </a:rPr>
                              <m:t>𝑎</m:t>
                            </m:r>
                          </m:sub>
                        </m:sSub>
                      </m:den>
                    </m:f>
                  </m:oMath>
                </a14:m>
                <a:endParaRPr lang="en-US" sz="22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610"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spTree>
    <p:extLst>
      <p:ext uri="{BB962C8B-B14F-4D97-AF65-F5344CB8AC3E}">
        <p14:creationId xmlns:p14="http://schemas.microsoft.com/office/powerpoint/2010/main" val="29309933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5760963" y="1606592"/>
                <a:ext cx="5953958"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i="1" dirty="0">
                    <a:latin typeface="Cambria Math" panose="02040503050406030204" pitchFamily="18" charset="0"/>
                  </a:rPr>
                  <a:t> </a:t>
                </a:r>
                <a:r>
                  <a:rPr lang="en-US" dirty="0">
                    <a:latin typeface="Calibri" panose="020F0502020204030204" pitchFamily="34" charset="0"/>
                    <a:cs typeface="Calibri" panose="020F0502020204030204" pitchFamily="34" charset="0"/>
                  </a:rPr>
                  <a:t>so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m:t>
                    </m:r>
                  </m:oMath>
                </a14:m>
                <a:r>
                  <a:rPr lang="en-US" dirty="0"/>
                  <a:t>, positive feedback</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&gt;</m:t>
                    </m:r>
                    <m:r>
                      <a:rPr lang="en-US" i="1">
                        <a:latin typeface="Cambria Math" panose="02040503050406030204" pitchFamily="18" charset="0"/>
                      </a:rPr>
                      <m:t>0</m:t>
                    </m:r>
                  </m:oMath>
                </a14:m>
                <a:r>
                  <a:rPr lang="en-US" dirty="0"/>
                  <a:t>, negative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For 741,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150</m:t>
                    </m:r>
                    <m:r>
                      <m:rPr>
                        <m:sty m:val="p"/>
                      </m:rPr>
                      <a:rPr lang="el-GR" b="0" i="1" smtClean="0">
                        <a:latin typeface="Cambria Math" panose="02040503050406030204" pitchFamily="18" charset="0"/>
                        <a:ea typeface="Cambria Math" panose="02040503050406030204" pitchFamily="18" charset="0"/>
                      </a:rPr>
                      <m:t>Ω</m:t>
                    </m:r>
                  </m:oMath>
                </a14:m>
                <a:endParaRPr lang="en-US"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5760963" y="1606592"/>
                <a:ext cx="5953958" cy="3484588"/>
              </a:xfrm>
              <a:prstGeom prst="rect">
                <a:avLst/>
              </a:prstGeom>
              <a:blipFill>
                <a:blip r:embed="rId4"/>
                <a:stretch>
                  <a:fillRect l="-638" t="-436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op stuff</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3771633" y="1204068"/>
                <a:ext cx="5953958" cy="1195923"/>
              </a:xfrm>
              <a:prstGeom prst="rect">
                <a:avLst/>
              </a:prstGeom>
              <a:noFill/>
            </p:spPr>
            <p:txBody>
              <a:bodyPr wrap="square" rtlCol="0">
                <a:noAutofit/>
              </a:bodyPr>
              <a:lstStyle/>
              <a:p>
                <a:endParaRPr lang="en-US" dirty="0"/>
              </a:p>
              <a:p>
                <a:pPr marL="285750" indent="-285750">
                  <a:buFont typeface="Arial" panose="020B0604020202020204" pitchFamily="34" charset="0"/>
                  <a:buChar char="•"/>
                </a:pPr>
                <a:r>
                  <a:rPr lang="en-US" dirty="0"/>
                  <a:t>Offset to make output 0 when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𝑖𝑛</m:t>
                        </m:r>
                      </m:sub>
                    </m:sSub>
                    <m:r>
                      <a:rPr lang="en-US" b="0" i="1" smtClean="0">
                        <a:latin typeface="Cambria Math" panose="02040503050406030204" pitchFamily="18" charset="0"/>
                      </a:rPr>
                      <m:t>=0</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3771633" y="1204068"/>
                <a:ext cx="5953958" cy="1195923"/>
              </a:xfrm>
              <a:prstGeom prst="rect">
                <a:avLst/>
              </a:prstGeom>
              <a:blipFill>
                <a:blip r:embed="rId3"/>
                <a:stretch>
                  <a:fillRect l="-853"/>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64855267-0792-CA4D-8F8B-4651A487894E}"/>
              </a:ext>
            </a:extLst>
          </p:cNvPr>
          <p:cNvGrpSpPr/>
          <p:nvPr/>
        </p:nvGrpSpPr>
        <p:grpSpPr>
          <a:xfrm>
            <a:off x="375727" y="136617"/>
            <a:ext cx="2888682" cy="2851511"/>
            <a:chOff x="185530" y="1387452"/>
            <a:chExt cx="3534541" cy="3128722"/>
          </a:xfrm>
        </p:grpSpPr>
        <p:sp>
          <p:nvSpPr>
            <p:cNvPr id="221" name="TextBox 220">
              <a:extLst>
                <a:ext uri="{FF2B5EF4-FFF2-40B4-BE49-F238E27FC236}">
                  <a16:creationId xmlns:a16="http://schemas.microsoft.com/office/drawing/2014/main" id="{5BB80E5F-8CF0-8D46-A661-E2C84D935D67}"/>
                </a:ext>
              </a:extLst>
            </p:cNvPr>
            <p:cNvSpPr txBox="1"/>
            <p:nvPr/>
          </p:nvSpPr>
          <p:spPr>
            <a:xfrm>
              <a:off x="782474" y="1387452"/>
              <a:ext cx="2497059" cy="405237"/>
            </a:xfrm>
            <a:prstGeom prst="rect">
              <a:avLst/>
            </a:prstGeom>
            <a:noFill/>
          </p:spPr>
          <p:txBody>
            <a:bodyPr wrap="square" rtlCol="0">
              <a:spAutoFit/>
            </a:bodyPr>
            <a:lstStyle/>
            <a:p>
              <a:r>
                <a:rPr lang="en-US" dirty="0"/>
                <a:t>Offset balance</a:t>
              </a:r>
              <a:endParaRPr lang="en-US" baseline="-25000" dirty="0"/>
            </a:p>
          </p:txBody>
        </p:sp>
        <p:grpSp>
          <p:nvGrpSpPr>
            <p:cNvPr id="65" name="Group 39">
              <a:extLst>
                <a:ext uri="{FF2B5EF4-FFF2-40B4-BE49-F238E27FC236}">
                  <a16:creationId xmlns:a16="http://schemas.microsoft.com/office/drawing/2014/main" id="{5CBF27C1-CB61-CF43-B130-DD1896F33591}"/>
                </a:ext>
              </a:extLst>
            </p:cNvPr>
            <p:cNvGrpSpPr>
              <a:grpSpLocks/>
            </p:cNvGrpSpPr>
            <p:nvPr/>
          </p:nvGrpSpPr>
          <p:grpSpPr bwMode="auto">
            <a:xfrm>
              <a:off x="1515462" y="2414269"/>
              <a:ext cx="1676400" cy="1371600"/>
              <a:chOff x="2496" y="1968"/>
              <a:chExt cx="1056" cy="864"/>
            </a:xfrm>
          </p:grpSpPr>
          <p:sp>
            <p:nvSpPr>
              <p:cNvPr id="103" name="Line 40">
                <a:extLst>
                  <a:ext uri="{FF2B5EF4-FFF2-40B4-BE49-F238E27FC236}">
                    <a16:creationId xmlns:a16="http://schemas.microsoft.com/office/drawing/2014/main" id="{2E4EAC08-460C-ED44-B4D5-B56D63B9FBA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41">
                <a:extLst>
                  <a:ext uri="{FF2B5EF4-FFF2-40B4-BE49-F238E27FC236}">
                    <a16:creationId xmlns:a16="http://schemas.microsoft.com/office/drawing/2014/main" id="{A7BD13FD-5457-5F4C-B78D-5DD5FC8AEC66}"/>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42">
                <a:extLst>
                  <a:ext uri="{FF2B5EF4-FFF2-40B4-BE49-F238E27FC236}">
                    <a16:creationId xmlns:a16="http://schemas.microsoft.com/office/drawing/2014/main" id="{676934D1-58BA-484B-B82E-D6FA3C08D8E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Freeform 43">
                <a:extLst>
                  <a:ext uri="{FF2B5EF4-FFF2-40B4-BE49-F238E27FC236}">
                    <a16:creationId xmlns:a16="http://schemas.microsoft.com/office/drawing/2014/main" id="{779820F3-8952-4F49-8B1D-2D4CCDC7B4A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6" name="TextBox 65">
              <a:extLst>
                <a:ext uri="{FF2B5EF4-FFF2-40B4-BE49-F238E27FC236}">
                  <a16:creationId xmlns:a16="http://schemas.microsoft.com/office/drawing/2014/main" id="{2560E439-3497-EB44-A060-585844874A16}"/>
                </a:ext>
              </a:extLst>
            </p:cNvPr>
            <p:cNvSpPr txBox="1"/>
            <p:nvPr/>
          </p:nvSpPr>
          <p:spPr>
            <a:xfrm flipH="1">
              <a:off x="1817509" y="3265638"/>
              <a:ext cx="439757" cy="369332"/>
            </a:xfrm>
            <a:prstGeom prst="rect">
              <a:avLst/>
            </a:prstGeom>
            <a:noFill/>
          </p:spPr>
          <p:txBody>
            <a:bodyPr wrap="square" rtlCol="0">
              <a:spAutoFit/>
            </a:bodyPr>
            <a:lstStyle/>
            <a:p>
              <a:r>
                <a:rPr lang="en-US" dirty="0"/>
                <a:t>+</a:t>
              </a:r>
            </a:p>
          </p:txBody>
        </p:sp>
        <p:sp>
          <p:nvSpPr>
            <p:cNvPr id="67" name="TextBox 66">
              <a:extLst>
                <a:ext uri="{FF2B5EF4-FFF2-40B4-BE49-F238E27FC236}">
                  <a16:creationId xmlns:a16="http://schemas.microsoft.com/office/drawing/2014/main" id="{A5530ACE-C1FD-2741-BE8B-DA2985BF6E72}"/>
                </a:ext>
              </a:extLst>
            </p:cNvPr>
            <p:cNvSpPr txBox="1"/>
            <p:nvPr/>
          </p:nvSpPr>
          <p:spPr>
            <a:xfrm flipH="1">
              <a:off x="1859739" y="2525671"/>
              <a:ext cx="439757" cy="369332"/>
            </a:xfrm>
            <a:prstGeom prst="rect">
              <a:avLst/>
            </a:prstGeom>
            <a:noFill/>
          </p:spPr>
          <p:txBody>
            <a:bodyPr wrap="square" rtlCol="0">
              <a:spAutoFit/>
            </a:bodyPr>
            <a:lstStyle/>
            <a:p>
              <a:r>
                <a:rPr lang="en-US" dirty="0"/>
                <a:t>-</a:t>
              </a:r>
            </a:p>
          </p:txBody>
        </p:sp>
        <p:grpSp>
          <p:nvGrpSpPr>
            <p:cNvPr id="68" name="Group 220">
              <a:extLst>
                <a:ext uri="{FF2B5EF4-FFF2-40B4-BE49-F238E27FC236}">
                  <a16:creationId xmlns:a16="http://schemas.microsoft.com/office/drawing/2014/main" id="{977B2223-D2DE-524F-BA25-229DD4B6AD2C}"/>
                </a:ext>
              </a:extLst>
            </p:cNvPr>
            <p:cNvGrpSpPr>
              <a:grpSpLocks/>
            </p:cNvGrpSpPr>
            <p:nvPr/>
          </p:nvGrpSpPr>
          <p:grpSpPr bwMode="auto">
            <a:xfrm>
              <a:off x="1437378" y="4211374"/>
              <a:ext cx="152400" cy="304800"/>
              <a:chOff x="3264" y="3072"/>
              <a:chExt cx="96" cy="192"/>
            </a:xfrm>
          </p:grpSpPr>
          <p:sp>
            <p:nvSpPr>
              <p:cNvPr id="101" name="Line 17">
                <a:extLst>
                  <a:ext uri="{FF2B5EF4-FFF2-40B4-BE49-F238E27FC236}">
                    <a16:creationId xmlns:a16="http://schemas.microsoft.com/office/drawing/2014/main" id="{E6CE8994-7C86-FE43-A3E1-FE5B5CAD87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18">
                <a:extLst>
                  <a:ext uri="{FF2B5EF4-FFF2-40B4-BE49-F238E27FC236}">
                    <a16:creationId xmlns:a16="http://schemas.microsoft.com/office/drawing/2014/main" id="{0E820B2E-B26A-CB4A-AA32-D35C48EC47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C1DFE714-F775-0F4A-80D6-01B9D078FB57}"/>
                </a:ext>
              </a:extLst>
            </p:cNvPr>
            <p:cNvSpPr txBox="1"/>
            <p:nvPr/>
          </p:nvSpPr>
          <p:spPr>
            <a:xfrm>
              <a:off x="1774423" y="1700205"/>
              <a:ext cx="881071" cy="369332"/>
            </a:xfrm>
            <a:prstGeom prst="rect">
              <a:avLst/>
            </a:prstGeom>
            <a:noFill/>
          </p:spPr>
          <p:txBody>
            <a:bodyPr wrap="square" rtlCol="0">
              <a:spAutoFit/>
            </a:bodyPr>
            <a:lstStyle/>
            <a:p>
              <a:r>
                <a:rPr lang="en-US" dirty="0"/>
                <a:t>R</a:t>
              </a:r>
              <a:r>
                <a:rPr lang="en-US" baseline="-25000" dirty="0"/>
                <a:t>2</a:t>
              </a:r>
            </a:p>
          </p:txBody>
        </p:sp>
        <p:sp>
          <p:nvSpPr>
            <p:cNvPr id="70" name="Freeform 12">
              <a:extLst>
                <a:ext uri="{FF2B5EF4-FFF2-40B4-BE49-F238E27FC236}">
                  <a16:creationId xmlns:a16="http://schemas.microsoft.com/office/drawing/2014/main" id="{8FFE31D9-423C-674E-A55C-013F98549E22}"/>
                </a:ext>
              </a:extLst>
            </p:cNvPr>
            <p:cNvSpPr>
              <a:spLocks noChangeAspect="1"/>
            </p:cNvSpPr>
            <p:nvPr/>
          </p:nvSpPr>
          <p:spPr bwMode="auto">
            <a:xfrm rot="5400000">
              <a:off x="1867564" y="17688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1" name="Straight Connector 70">
              <a:extLst>
                <a:ext uri="{FF2B5EF4-FFF2-40B4-BE49-F238E27FC236}">
                  <a16:creationId xmlns:a16="http://schemas.microsoft.com/office/drawing/2014/main" id="{63D873D4-FFB0-7B42-BEB8-8A072BBABD6A}"/>
                </a:ext>
              </a:extLst>
            </p:cNvPr>
            <p:cNvCxnSpPr>
              <a:cxnSpLocks/>
            </p:cNvCxnSpPr>
            <p:nvPr/>
          </p:nvCxnSpPr>
          <p:spPr>
            <a:xfrm>
              <a:off x="1541233" y="21341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592E6CE-FB5D-3845-A0B9-D24992F3ABD2}"/>
                </a:ext>
              </a:extLst>
            </p:cNvPr>
            <p:cNvCxnSpPr>
              <a:cxnSpLocks/>
            </p:cNvCxnSpPr>
            <p:nvPr/>
          </p:nvCxnSpPr>
          <p:spPr>
            <a:xfrm>
              <a:off x="2244014" y="21541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5BD4ABF-2E35-9F4E-B6EE-69753B487FD5}"/>
                </a:ext>
              </a:extLst>
            </p:cNvPr>
            <p:cNvCxnSpPr>
              <a:cxnSpLocks/>
            </p:cNvCxnSpPr>
            <p:nvPr/>
          </p:nvCxnSpPr>
          <p:spPr>
            <a:xfrm>
              <a:off x="3054547" y="21395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D44B4EF2-216D-B94C-A259-BAC3EB444BFF}"/>
                </a:ext>
              </a:extLst>
            </p:cNvPr>
            <p:cNvGrpSpPr>
              <a:grpSpLocks noChangeAspect="1"/>
            </p:cNvGrpSpPr>
            <p:nvPr/>
          </p:nvGrpSpPr>
          <p:grpSpPr bwMode="auto">
            <a:xfrm>
              <a:off x="2962400" y="3013432"/>
              <a:ext cx="182880" cy="182880"/>
              <a:chOff x="1344" y="2064"/>
              <a:chExt cx="192" cy="192"/>
            </a:xfrm>
          </p:grpSpPr>
          <p:sp>
            <p:nvSpPr>
              <p:cNvPr id="99" name="Oval 14">
                <a:extLst>
                  <a:ext uri="{FF2B5EF4-FFF2-40B4-BE49-F238E27FC236}">
                    <a16:creationId xmlns:a16="http://schemas.microsoft.com/office/drawing/2014/main" id="{59FE28F2-6734-A142-97CD-4554573EDD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DAFA9D39-1A05-564F-8A45-B07354881C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5" name="Freeform 12">
              <a:extLst>
                <a:ext uri="{FF2B5EF4-FFF2-40B4-BE49-F238E27FC236}">
                  <a16:creationId xmlns:a16="http://schemas.microsoft.com/office/drawing/2014/main" id="{692DAD30-89FA-7A44-B5B2-C5AB625185F5}"/>
                </a:ext>
              </a:extLst>
            </p:cNvPr>
            <p:cNvSpPr>
              <a:spLocks noChangeAspect="1"/>
            </p:cNvSpPr>
            <p:nvPr/>
          </p:nvSpPr>
          <p:spPr bwMode="auto">
            <a:xfrm rot="5400000">
              <a:off x="1103813" y="1768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 name="Group 13">
              <a:extLst>
                <a:ext uri="{FF2B5EF4-FFF2-40B4-BE49-F238E27FC236}">
                  <a16:creationId xmlns:a16="http://schemas.microsoft.com/office/drawing/2014/main" id="{063D4E66-B487-394F-BDB5-E3896982E739}"/>
                </a:ext>
              </a:extLst>
            </p:cNvPr>
            <p:cNvGrpSpPr>
              <a:grpSpLocks noChangeAspect="1"/>
            </p:cNvGrpSpPr>
            <p:nvPr/>
          </p:nvGrpSpPr>
          <p:grpSpPr bwMode="auto">
            <a:xfrm>
              <a:off x="1495813" y="2647869"/>
              <a:ext cx="152400" cy="152400"/>
              <a:chOff x="1344" y="2064"/>
              <a:chExt cx="192" cy="192"/>
            </a:xfrm>
          </p:grpSpPr>
          <p:sp>
            <p:nvSpPr>
              <p:cNvPr id="97" name="Oval 14">
                <a:extLst>
                  <a:ext uri="{FF2B5EF4-FFF2-40B4-BE49-F238E27FC236}">
                    <a16:creationId xmlns:a16="http://schemas.microsoft.com/office/drawing/2014/main" id="{BF5082F3-0710-D247-A11A-5A14A21939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8" name="Rectangle 15">
                <a:extLst>
                  <a:ext uri="{FF2B5EF4-FFF2-40B4-BE49-F238E27FC236}">
                    <a16:creationId xmlns:a16="http://schemas.microsoft.com/office/drawing/2014/main" id="{1FCDCB87-01E4-9344-A560-85604E1DB5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7" name="Group 13">
              <a:extLst>
                <a:ext uri="{FF2B5EF4-FFF2-40B4-BE49-F238E27FC236}">
                  <a16:creationId xmlns:a16="http://schemas.microsoft.com/office/drawing/2014/main" id="{6625FE22-E442-2D41-9B32-AC52155F1477}"/>
                </a:ext>
              </a:extLst>
            </p:cNvPr>
            <p:cNvGrpSpPr>
              <a:grpSpLocks noChangeAspect="1"/>
            </p:cNvGrpSpPr>
            <p:nvPr/>
          </p:nvGrpSpPr>
          <p:grpSpPr bwMode="auto">
            <a:xfrm>
              <a:off x="3127136" y="3017064"/>
              <a:ext cx="152400" cy="152400"/>
              <a:chOff x="1344" y="2064"/>
              <a:chExt cx="192" cy="192"/>
            </a:xfrm>
          </p:grpSpPr>
          <p:sp>
            <p:nvSpPr>
              <p:cNvPr id="95" name="Oval 14">
                <a:extLst>
                  <a:ext uri="{FF2B5EF4-FFF2-40B4-BE49-F238E27FC236}">
                    <a16:creationId xmlns:a16="http://schemas.microsoft.com/office/drawing/2014/main" id="{358ECAAD-F65D-0C4F-9889-ED0B4E3C69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0C51DD3E-FA16-6E4A-A4BB-AA41FE50C7B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64D1C221-11A7-7546-93B0-3C793AC47839}"/>
                </a:ext>
              </a:extLst>
            </p:cNvPr>
            <p:cNvSpPr txBox="1"/>
            <p:nvPr/>
          </p:nvSpPr>
          <p:spPr>
            <a:xfrm>
              <a:off x="1015707" y="1703535"/>
              <a:ext cx="881071" cy="369332"/>
            </a:xfrm>
            <a:prstGeom prst="rect">
              <a:avLst/>
            </a:prstGeom>
            <a:noFill/>
          </p:spPr>
          <p:txBody>
            <a:bodyPr wrap="square" rtlCol="0">
              <a:spAutoFit/>
            </a:bodyPr>
            <a:lstStyle/>
            <a:p>
              <a:r>
                <a:rPr lang="en-US" dirty="0"/>
                <a:t>R</a:t>
              </a:r>
              <a:r>
                <a:rPr lang="en-US" baseline="-25000" dirty="0"/>
                <a:t>1</a:t>
              </a:r>
            </a:p>
          </p:txBody>
        </p:sp>
        <p:sp>
          <p:nvSpPr>
            <p:cNvPr id="79" name="TextBox 78">
              <a:extLst>
                <a:ext uri="{FF2B5EF4-FFF2-40B4-BE49-F238E27FC236}">
                  <a16:creationId xmlns:a16="http://schemas.microsoft.com/office/drawing/2014/main" id="{8674150E-CF3C-8A4F-B214-71C4295A42C7}"/>
                </a:ext>
              </a:extLst>
            </p:cNvPr>
            <p:cNvSpPr txBox="1"/>
            <p:nvPr/>
          </p:nvSpPr>
          <p:spPr>
            <a:xfrm>
              <a:off x="2839000" y="3207564"/>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80" name="Group 207">
              <a:extLst>
                <a:ext uri="{FF2B5EF4-FFF2-40B4-BE49-F238E27FC236}">
                  <a16:creationId xmlns:a16="http://schemas.microsoft.com/office/drawing/2014/main" id="{F573EEEF-E983-CA44-B5A7-4B9F87FBBEDE}"/>
                </a:ext>
              </a:extLst>
            </p:cNvPr>
            <p:cNvGrpSpPr>
              <a:grpSpLocks/>
            </p:cNvGrpSpPr>
            <p:nvPr/>
          </p:nvGrpSpPr>
          <p:grpSpPr bwMode="auto">
            <a:xfrm>
              <a:off x="658032" y="2144671"/>
              <a:ext cx="304800" cy="762000"/>
              <a:chOff x="4560" y="2400"/>
              <a:chExt cx="192" cy="480"/>
            </a:xfrm>
          </p:grpSpPr>
          <p:sp>
            <p:nvSpPr>
              <p:cNvPr id="86" name="Oval 111">
                <a:extLst>
                  <a:ext uri="{FF2B5EF4-FFF2-40B4-BE49-F238E27FC236}">
                    <a16:creationId xmlns:a16="http://schemas.microsoft.com/office/drawing/2014/main" id="{9C10F7D9-8817-8A46-ABC3-6E53BF30ED7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7" name="Line 112">
                <a:extLst>
                  <a:ext uri="{FF2B5EF4-FFF2-40B4-BE49-F238E27FC236}">
                    <a16:creationId xmlns:a16="http://schemas.microsoft.com/office/drawing/2014/main" id="{1D2C4D90-40B7-8C47-8E7E-F9FB382DF63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3">
                <a:extLst>
                  <a:ext uri="{FF2B5EF4-FFF2-40B4-BE49-F238E27FC236}">
                    <a16:creationId xmlns:a16="http://schemas.microsoft.com/office/drawing/2014/main" id="{B4F7313B-30E6-8540-A5D8-39706140C68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4">
                <a:extLst>
                  <a:ext uri="{FF2B5EF4-FFF2-40B4-BE49-F238E27FC236}">
                    <a16:creationId xmlns:a16="http://schemas.microsoft.com/office/drawing/2014/main" id="{3E92BC12-52C3-0A4C-8B03-B9D48706094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15">
                <a:extLst>
                  <a:ext uri="{FF2B5EF4-FFF2-40B4-BE49-F238E27FC236}">
                    <a16:creationId xmlns:a16="http://schemas.microsoft.com/office/drawing/2014/main" id="{222B643C-3431-EF41-B248-9077BB06E5E4}"/>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6">
                <a:extLst>
                  <a:ext uri="{FF2B5EF4-FFF2-40B4-BE49-F238E27FC236}">
                    <a16:creationId xmlns:a16="http://schemas.microsoft.com/office/drawing/2014/main" id="{45B918F1-C815-5A4C-9EB5-B114DBD6372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2" name="Group 117">
                <a:extLst>
                  <a:ext uri="{FF2B5EF4-FFF2-40B4-BE49-F238E27FC236}">
                    <a16:creationId xmlns:a16="http://schemas.microsoft.com/office/drawing/2014/main" id="{970D279B-A543-2C4D-9746-8C05790F6AF1}"/>
                  </a:ext>
                </a:extLst>
              </p:cNvPr>
              <p:cNvGrpSpPr>
                <a:grpSpLocks noChangeAspect="1"/>
              </p:cNvGrpSpPr>
              <p:nvPr/>
            </p:nvGrpSpPr>
            <p:grpSpPr bwMode="auto">
              <a:xfrm>
                <a:off x="4608" y="2592"/>
                <a:ext cx="96" cy="96"/>
                <a:chOff x="2929" y="3217"/>
                <a:chExt cx="383" cy="191"/>
              </a:xfrm>
            </p:grpSpPr>
            <p:sp>
              <p:nvSpPr>
                <p:cNvPr id="93" name="Arc 118">
                  <a:extLst>
                    <a:ext uri="{FF2B5EF4-FFF2-40B4-BE49-F238E27FC236}">
                      <a16:creationId xmlns:a16="http://schemas.microsoft.com/office/drawing/2014/main" id="{C139E57C-5725-4047-B6DA-B5F7A8F1EC55}"/>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119">
                  <a:extLst>
                    <a:ext uri="{FF2B5EF4-FFF2-40B4-BE49-F238E27FC236}">
                      <a16:creationId xmlns:a16="http://schemas.microsoft.com/office/drawing/2014/main" id="{E8144970-BCCB-8847-80A5-C9621ED2339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81" name="Group 220">
              <a:extLst>
                <a:ext uri="{FF2B5EF4-FFF2-40B4-BE49-F238E27FC236}">
                  <a16:creationId xmlns:a16="http://schemas.microsoft.com/office/drawing/2014/main" id="{4DE7BBD0-57C1-D843-A1C7-36FB396A2E55}"/>
                </a:ext>
              </a:extLst>
            </p:cNvPr>
            <p:cNvGrpSpPr>
              <a:grpSpLocks/>
            </p:cNvGrpSpPr>
            <p:nvPr/>
          </p:nvGrpSpPr>
          <p:grpSpPr bwMode="auto">
            <a:xfrm>
              <a:off x="731391" y="2871801"/>
              <a:ext cx="152400" cy="304800"/>
              <a:chOff x="3264" y="3072"/>
              <a:chExt cx="96" cy="192"/>
            </a:xfrm>
          </p:grpSpPr>
          <p:sp>
            <p:nvSpPr>
              <p:cNvPr id="84" name="Line 17">
                <a:extLst>
                  <a:ext uri="{FF2B5EF4-FFF2-40B4-BE49-F238E27FC236}">
                    <a16:creationId xmlns:a16="http://schemas.microsoft.com/office/drawing/2014/main" id="{AC02E619-8882-CE44-BF7F-A78A2E6498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Freeform 18">
                <a:extLst>
                  <a:ext uri="{FF2B5EF4-FFF2-40B4-BE49-F238E27FC236}">
                    <a16:creationId xmlns:a16="http://schemas.microsoft.com/office/drawing/2014/main" id="{B036EF12-992A-8A45-AB2A-4107B8DCBB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24D970D6-1667-6B4E-88DB-3D0829C27375}"/>
                </a:ext>
              </a:extLst>
            </p:cNvPr>
            <p:cNvSpPr txBox="1"/>
            <p:nvPr/>
          </p:nvSpPr>
          <p:spPr>
            <a:xfrm>
              <a:off x="185530" y="2359146"/>
              <a:ext cx="881071" cy="369332"/>
            </a:xfrm>
            <a:prstGeom prst="rect">
              <a:avLst/>
            </a:prstGeom>
            <a:noFill/>
          </p:spPr>
          <p:txBody>
            <a:bodyPr wrap="square" rtlCol="0">
              <a:spAutoFit/>
            </a:bodyPr>
            <a:lstStyle/>
            <a:p>
              <a:r>
                <a:rPr lang="en-US" dirty="0"/>
                <a:t>v</a:t>
              </a:r>
              <a:r>
                <a:rPr lang="en-US" baseline="-25000" dirty="0"/>
                <a:t>in</a:t>
              </a:r>
            </a:p>
          </p:txBody>
        </p:sp>
        <p:sp>
          <p:nvSpPr>
            <p:cNvPr id="107" name="Freeform 12">
              <a:extLst>
                <a:ext uri="{FF2B5EF4-FFF2-40B4-BE49-F238E27FC236}">
                  <a16:creationId xmlns:a16="http://schemas.microsoft.com/office/drawing/2014/main" id="{D43A6DAB-18D7-9845-B51E-8EE0689172DD}"/>
                </a:ext>
              </a:extLst>
            </p:cNvPr>
            <p:cNvSpPr>
              <a:spLocks noChangeAspect="1"/>
            </p:cNvSpPr>
            <p:nvPr/>
          </p:nvSpPr>
          <p:spPr bwMode="auto">
            <a:xfrm>
              <a:off x="1434013" y="34701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14">
            <a:extLst>
              <a:ext uri="{FF2B5EF4-FFF2-40B4-BE49-F238E27FC236}">
                <a16:creationId xmlns:a16="http://schemas.microsoft.com/office/drawing/2014/main" id="{59021BFD-435B-2F49-A3F2-745295174AA1}"/>
              </a:ext>
            </a:extLst>
          </p:cNvPr>
          <p:cNvGrpSpPr/>
          <p:nvPr/>
        </p:nvGrpSpPr>
        <p:grpSpPr>
          <a:xfrm>
            <a:off x="3783195" y="2839633"/>
            <a:ext cx="3214481" cy="2865240"/>
            <a:chOff x="2704826" y="2939445"/>
            <a:chExt cx="3214481" cy="2865240"/>
          </a:xfrm>
        </p:grpSpPr>
        <p:grpSp>
          <p:nvGrpSpPr>
            <p:cNvPr id="181" name="Group 39">
              <a:extLst>
                <a:ext uri="{FF2B5EF4-FFF2-40B4-BE49-F238E27FC236}">
                  <a16:creationId xmlns:a16="http://schemas.microsoft.com/office/drawing/2014/main" id="{27D1B22B-1030-B941-BA1E-FA19BF908A38}"/>
                </a:ext>
              </a:extLst>
            </p:cNvPr>
            <p:cNvGrpSpPr>
              <a:grpSpLocks/>
            </p:cNvGrpSpPr>
            <p:nvPr/>
          </p:nvGrpSpPr>
          <p:grpSpPr bwMode="auto">
            <a:xfrm>
              <a:off x="2844428" y="2939445"/>
              <a:ext cx="1477418" cy="1226909"/>
              <a:chOff x="2496" y="1968"/>
              <a:chExt cx="1056" cy="864"/>
            </a:xfrm>
          </p:grpSpPr>
          <p:sp>
            <p:nvSpPr>
              <p:cNvPr id="182" name="Line 40">
                <a:extLst>
                  <a:ext uri="{FF2B5EF4-FFF2-40B4-BE49-F238E27FC236}">
                    <a16:creationId xmlns:a16="http://schemas.microsoft.com/office/drawing/2014/main" id="{04E51529-80C5-314F-B7BB-DD5E3EEECCF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41">
                <a:extLst>
                  <a:ext uri="{FF2B5EF4-FFF2-40B4-BE49-F238E27FC236}">
                    <a16:creationId xmlns:a16="http://schemas.microsoft.com/office/drawing/2014/main" id="{8096B6C4-B245-AB44-83CB-FD29B93D5D40}"/>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42">
                <a:extLst>
                  <a:ext uri="{FF2B5EF4-FFF2-40B4-BE49-F238E27FC236}">
                    <a16:creationId xmlns:a16="http://schemas.microsoft.com/office/drawing/2014/main" id="{05DDB7F8-6EC4-124E-9104-DEC5B344374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43">
                <a:extLst>
                  <a:ext uri="{FF2B5EF4-FFF2-40B4-BE49-F238E27FC236}">
                    <a16:creationId xmlns:a16="http://schemas.microsoft.com/office/drawing/2014/main" id="{524BDF21-52BC-204C-BE32-309AFA87A44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86" name="TextBox 185">
              <a:extLst>
                <a:ext uri="{FF2B5EF4-FFF2-40B4-BE49-F238E27FC236}">
                  <a16:creationId xmlns:a16="http://schemas.microsoft.com/office/drawing/2014/main" id="{DB82922B-366E-3C42-88C9-D191C3F3C7F6}"/>
                </a:ext>
              </a:extLst>
            </p:cNvPr>
            <p:cNvSpPr txBox="1"/>
            <p:nvPr/>
          </p:nvSpPr>
          <p:spPr>
            <a:xfrm>
              <a:off x="3103388" y="3066723"/>
              <a:ext cx="242465" cy="369332"/>
            </a:xfrm>
            <a:prstGeom prst="rect">
              <a:avLst/>
            </a:prstGeom>
            <a:noFill/>
          </p:spPr>
          <p:txBody>
            <a:bodyPr wrap="square" rtlCol="0">
              <a:spAutoFit/>
            </a:bodyPr>
            <a:lstStyle/>
            <a:p>
              <a:r>
                <a:rPr lang="en-US" dirty="0"/>
                <a:t>+</a:t>
              </a:r>
            </a:p>
          </p:txBody>
        </p:sp>
        <p:sp>
          <p:nvSpPr>
            <p:cNvPr id="187" name="TextBox 186">
              <a:extLst>
                <a:ext uri="{FF2B5EF4-FFF2-40B4-BE49-F238E27FC236}">
                  <a16:creationId xmlns:a16="http://schemas.microsoft.com/office/drawing/2014/main" id="{C4F21925-530A-2D4B-A3B1-23CAABC860B7}"/>
                </a:ext>
              </a:extLst>
            </p:cNvPr>
            <p:cNvSpPr txBox="1"/>
            <p:nvPr/>
          </p:nvSpPr>
          <p:spPr>
            <a:xfrm flipH="1">
              <a:off x="3113048" y="3669892"/>
              <a:ext cx="439757" cy="369332"/>
            </a:xfrm>
            <a:prstGeom prst="rect">
              <a:avLst/>
            </a:prstGeom>
            <a:noFill/>
          </p:spPr>
          <p:txBody>
            <a:bodyPr wrap="square" rtlCol="0">
              <a:spAutoFit/>
            </a:bodyPr>
            <a:lstStyle/>
            <a:p>
              <a:r>
                <a:rPr lang="en-US" dirty="0"/>
                <a:t>-</a:t>
              </a:r>
            </a:p>
          </p:txBody>
        </p:sp>
        <p:cxnSp>
          <p:nvCxnSpPr>
            <p:cNvPr id="188" name="Straight Connector 187">
              <a:extLst>
                <a:ext uri="{FF2B5EF4-FFF2-40B4-BE49-F238E27FC236}">
                  <a16:creationId xmlns:a16="http://schemas.microsoft.com/office/drawing/2014/main" id="{C93EFBDF-2D01-A640-B8C6-FAF6DA04262C}"/>
                </a:ext>
              </a:extLst>
            </p:cNvPr>
            <p:cNvCxnSpPr>
              <a:cxnSpLocks/>
            </p:cNvCxnSpPr>
            <p:nvPr/>
          </p:nvCxnSpPr>
          <p:spPr>
            <a:xfrm>
              <a:off x="2850794" y="4597796"/>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9" name="Group 13">
              <a:extLst>
                <a:ext uri="{FF2B5EF4-FFF2-40B4-BE49-F238E27FC236}">
                  <a16:creationId xmlns:a16="http://schemas.microsoft.com/office/drawing/2014/main" id="{65E9B4D7-AEC1-264F-905B-438FF23D5D11}"/>
                </a:ext>
              </a:extLst>
            </p:cNvPr>
            <p:cNvGrpSpPr>
              <a:grpSpLocks noChangeAspect="1"/>
            </p:cNvGrpSpPr>
            <p:nvPr/>
          </p:nvGrpSpPr>
          <p:grpSpPr bwMode="auto">
            <a:xfrm>
              <a:off x="5096038" y="3465456"/>
              <a:ext cx="182880" cy="182880"/>
              <a:chOff x="1344" y="2064"/>
              <a:chExt cx="192" cy="192"/>
            </a:xfrm>
          </p:grpSpPr>
          <p:sp>
            <p:nvSpPr>
              <p:cNvPr id="190" name="Oval 14">
                <a:extLst>
                  <a:ext uri="{FF2B5EF4-FFF2-40B4-BE49-F238E27FC236}">
                    <a16:creationId xmlns:a16="http://schemas.microsoft.com/office/drawing/2014/main" id="{04419E74-5971-AB45-84E0-67756EE3D7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1" name="Rectangle 15">
                <a:extLst>
                  <a:ext uri="{FF2B5EF4-FFF2-40B4-BE49-F238E27FC236}">
                    <a16:creationId xmlns:a16="http://schemas.microsoft.com/office/drawing/2014/main" id="{AF0259D1-4647-754A-80D0-CB131CDA8C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2" name="TextBox 191">
              <a:extLst>
                <a:ext uri="{FF2B5EF4-FFF2-40B4-BE49-F238E27FC236}">
                  <a16:creationId xmlns:a16="http://schemas.microsoft.com/office/drawing/2014/main" id="{186D7776-47A2-C044-B4A0-F050312A2134}"/>
                </a:ext>
              </a:extLst>
            </p:cNvPr>
            <p:cNvSpPr txBox="1"/>
            <p:nvPr/>
          </p:nvSpPr>
          <p:spPr>
            <a:xfrm>
              <a:off x="5038236" y="3141844"/>
              <a:ext cx="881071" cy="369332"/>
            </a:xfrm>
            <a:prstGeom prst="rect">
              <a:avLst/>
            </a:prstGeom>
            <a:noFill/>
          </p:spPr>
          <p:txBody>
            <a:bodyPr wrap="square" rtlCol="0">
              <a:spAutoFit/>
            </a:bodyPr>
            <a:lstStyle/>
            <a:p>
              <a:r>
                <a:rPr lang="en-US" dirty="0"/>
                <a:t>v</a:t>
              </a:r>
              <a:r>
                <a:rPr lang="en-US" baseline="-25000" dirty="0"/>
                <a:t>2</a:t>
              </a:r>
            </a:p>
          </p:txBody>
        </p:sp>
        <p:grpSp>
          <p:nvGrpSpPr>
            <p:cNvPr id="193" name="Group 220">
              <a:extLst>
                <a:ext uri="{FF2B5EF4-FFF2-40B4-BE49-F238E27FC236}">
                  <a16:creationId xmlns:a16="http://schemas.microsoft.com/office/drawing/2014/main" id="{33DCE662-4CE4-DE47-93F4-54E357470B92}"/>
                </a:ext>
              </a:extLst>
            </p:cNvPr>
            <p:cNvGrpSpPr>
              <a:grpSpLocks/>
            </p:cNvGrpSpPr>
            <p:nvPr/>
          </p:nvGrpSpPr>
          <p:grpSpPr bwMode="auto">
            <a:xfrm>
              <a:off x="2772123" y="3203566"/>
              <a:ext cx="152400" cy="304800"/>
              <a:chOff x="3264" y="3072"/>
              <a:chExt cx="96" cy="192"/>
            </a:xfrm>
          </p:grpSpPr>
          <p:sp>
            <p:nvSpPr>
              <p:cNvPr id="194" name="Line 17">
                <a:extLst>
                  <a:ext uri="{FF2B5EF4-FFF2-40B4-BE49-F238E27FC236}">
                    <a16:creationId xmlns:a16="http://schemas.microsoft.com/office/drawing/2014/main" id="{7ACDD711-F758-444C-B0EF-3B71D0E5263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Freeform 18">
                <a:extLst>
                  <a:ext uri="{FF2B5EF4-FFF2-40B4-BE49-F238E27FC236}">
                    <a16:creationId xmlns:a16="http://schemas.microsoft.com/office/drawing/2014/main" id="{A410074C-F347-6F46-B809-F8AFB9B3E8C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Rectangle 195">
              <a:extLst>
                <a:ext uri="{FF2B5EF4-FFF2-40B4-BE49-F238E27FC236}">
                  <a16:creationId xmlns:a16="http://schemas.microsoft.com/office/drawing/2014/main" id="{AF582EAB-D7C2-9448-864E-C10ACF940154}"/>
                </a:ext>
              </a:extLst>
            </p:cNvPr>
            <p:cNvSpPr/>
            <p:nvPr/>
          </p:nvSpPr>
          <p:spPr>
            <a:xfrm>
              <a:off x="3129035" y="4379744"/>
              <a:ext cx="1308237" cy="486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TextBox 196">
              <a:extLst>
                <a:ext uri="{FF2B5EF4-FFF2-40B4-BE49-F238E27FC236}">
                  <a16:creationId xmlns:a16="http://schemas.microsoft.com/office/drawing/2014/main" id="{48D445B8-EF19-5E42-9148-6ED108CF755D}"/>
                </a:ext>
              </a:extLst>
            </p:cNvPr>
            <p:cNvSpPr txBox="1"/>
            <p:nvPr/>
          </p:nvSpPr>
          <p:spPr>
            <a:xfrm>
              <a:off x="3419765" y="4447845"/>
              <a:ext cx="620271" cy="369332"/>
            </a:xfrm>
            <a:prstGeom prst="rect">
              <a:avLst/>
            </a:prstGeom>
            <a:noFill/>
          </p:spPr>
          <p:txBody>
            <a:bodyPr wrap="square" rtlCol="0">
              <a:spAutoFit/>
            </a:bodyPr>
            <a:lstStyle/>
            <a:p>
              <a:pPr algn="ctr"/>
              <a:r>
                <a:rPr lang="en-US" dirty="0"/>
                <a:t>B</a:t>
              </a:r>
            </a:p>
          </p:txBody>
        </p:sp>
        <p:cxnSp>
          <p:nvCxnSpPr>
            <p:cNvPr id="198" name="Straight Connector 197">
              <a:extLst>
                <a:ext uri="{FF2B5EF4-FFF2-40B4-BE49-F238E27FC236}">
                  <a16:creationId xmlns:a16="http://schemas.microsoft.com/office/drawing/2014/main" id="{41317F92-9557-7245-9C39-4A0CB7374CA1}"/>
                </a:ext>
              </a:extLst>
            </p:cNvPr>
            <p:cNvCxnSpPr>
              <a:cxnSpLocks/>
            </p:cNvCxnSpPr>
            <p:nvPr/>
          </p:nvCxnSpPr>
          <p:spPr>
            <a:xfrm>
              <a:off x="2857860" y="3893708"/>
              <a:ext cx="0" cy="709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7848AB3E-A288-3B4A-A684-4B67B0E323D6}"/>
                </a:ext>
              </a:extLst>
            </p:cNvPr>
            <p:cNvCxnSpPr>
              <a:cxnSpLocks/>
            </p:cNvCxnSpPr>
            <p:nvPr/>
          </p:nvCxnSpPr>
          <p:spPr>
            <a:xfrm>
              <a:off x="4252449" y="3552899"/>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10343E5-5CF2-3C48-A203-0E64158432D5}"/>
                </a:ext>
              </a:extLst>
            </p:cNvPr>
            <p:cNvCxnSpPr>
              <a:cxnSpLocks/>
            </p:cNvCxnSpPr>
            <p:nvPr/>
          </p:nvCxnSpPr>
          <p:spPr>
            <a:xfrm>
              <a:off x="4429658" y="4585604"/>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E1CCD53-256D-6346-A86B-EB93873BF6BE}"/>
                </a:ext>
              </a:extLst>
            </p:cNvPr>
            <p:cNvCxnSpPr>
              <a:cxnSpLocks/>
            </p:cNvCxnSpPr>
            <p:nvPr/>
          </p:nvCxnSpPr>
          <p:spPr>
            <a:xfrm>
              <a:off x="4708966" y="3552899"/>
              <a:ext cx="0" cy="1045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ED15C9B-47F5-E34E-B8E4-A566ED6718B1}"/>
                    </a:ext>
                  </a:extLst>
                </p:cNvPr>
                <p:cNvSpPr txBox="1"/>
                <p:nvPr/>
              </p:nvSpPr>
              <p:spPr>
                <a:xfrm>
                  <a:off x="2704826" y="4907305"/>
                  <a:ext cx="2965417" cy="897380"/>
                </a:xfrm>
                <a:prstGeom prst="rect">
                  <a:avLst/>
                </a:prstGeom>
                <a:noFill/>
              </p:spPr>
              <p:txBody>
                <a:bodyPr wrap="square" rtlCol="0">
                  <a:noAutofit/>
                </a:bodyPr>
                <a:lstStyle/>
                <a:p>
                  <a:pPr marL="285750" indent="-285750">
                    <a:buFont typeface="Arial" panose="020B0604020202020204" pitchFamily="34" charset="0"/>
                    <a:buChar char="•"/>
                  </a:pPr>
                  <a:r>
                    <a:rPr lang="en-US" b="0" dirty="0"/>
                    <a:t>Oscillation condition</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=1∠180</m:t>
                      </m:r>
                    </m:oMath>
                  </a14:m>
                  <a:endParaRPr lang="en-US" dirty="0"/>
                </a:p>
              </p:txBody>
            </p:sp>
          </mc:Choice>
          <mc:Fallback xmlns="">
            <p:sp>
              <p:nvSpPr>
                <p:cNvPr id="13" name="TextBox 12">
                  <a:extLst>
                    <a:ext uri="{FF2B5EF4-FFF2-40B4-BE49-F238E27FC236}">
                      <a16:creationId xmlns:a16="http://schemas.microsoft.com/office/drawing/2014/main" id="{CED15C9B-47F5-E34E-B8E4-A566ED6718B1}"/>
                    </a:ext>
                  </a:extLst>
                </p:cNvPr>
                <p:cNvSpPr txBox="1">
                  <a:spLocks noRot="1" noChangeAspect="1" noMove="1" noResize="1" noEditPoints="1" noAdjustHandles="1" noChangeArrowheads="1" noChangeShapeType="1" noTextEdit="1"/>
                </p:cNvSpPr>
                <p:nvPr/>
              </p:nvSpPr>
              <p:spPr>
                <a:xfrm>
                  <a:off x="2704826" y="4907305"/>
                  <a:ext cx="2965417" cy="897380"/>
                </a:xfrm>
                <a:prstGeom prst="rect">
                  <a:avLst/>
                </a:prstGeom>
                <a:blipFill>
                  <a:blip r:embed="rId4"/>
                  <a:stretch>
                    <a:fillRect l="-1709" t="-2778"/>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E12473A2-416F-CE49-8087-4456B8335EF6}"/>
              </a:ext>
            </a:extLst>
          </p:cNvPr>
          <p:cNvGrpSpPr/>
          <p:nvPr/>
        </p:nvGrpSpPr>
        <p:grpSpPr>
          <a:xfrm>
            <a:off x="7522804" y="2908448"/>
            <a:ext cx="3510299" cy="2901488"/>
            <a:chOff x="7256885" y="2223129"/>
            <a:chExt cx="3510299" cy="2901488"/>
          </a:xfrm>
        </p:grpSpPr>
        <p:grpSp>
          <p:nvGrpSpPr>
            <p:cNvPr id="135" name="Group 39">
              <a:extLst>
                <a:ext uri="{FF2B5EF4-FFF2-40B4-BE49-F238E27FC236}">
                  <a16:creationId xmlns:a16="http://schemas.microsoft.com/office/drawing/2014/main" id="{3577B73E-DFF9-1B4C-B475-544F3233EFCE}"/>
                </a:ext>
              </a:extLst>
            </p:cNvPr>
            <p:cNvGrpSpPr>
              <a:grpSpLocks/>
            </p:cNvGrpSpPr>
            <p:nvPr/>
          </p:nvGrpSpPr>
          <p:grpSpPr bwMode="auto">
            <a:xfrm>
              <a:off x="7692305" y="2904238"/>
              <a:ext cx="1477418" cy="1226909"/>
              <a:chOff x="2496" y="1968"/>
              <a:chExt cx="1056" cy="864"/>
            </a:xfrm>
          </p:grpSpPr>
          <p:sp>
            <p:nvSpPr>
              <p:cNvPr id="173" name="Line 40">
                <a:extLst>
                  <a:ext uri="{FF2B5EF4-FFF2-40B4-BE49-F238E27FC236}">
                    <a16:creationId xmlns:a16="http://schemas.microsoft.com/office/drawing/2014/main" id="{F907E20F-B465-4A45-B526-5D014F089FC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41">
                <a:extLst>
                  <a:ext uri="{FF2B5EF4-FFF2-40B4-BE49-F238E27FC236}">
                    <a16:creationId xmlns:a16="http://schemas.microsoft.com/office/drawing/2014/main" id="{79120C83-87F3-F744-9FAE-6420C8EC60E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42">
                <a:extLst>
                  <a:ext uri="{FF2B5EF4-FFF2-40B4-BE49-F238E27FC236}">
                    <a16:creationId xmlns:a16="http://schemas.microsoft.com/office/drawing/2014/main" id="{A9A030B0-B057-B044-9390-3CF2F93100BA}"/>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Freeform 43">
                <a:extLst>
                  <a:ext uri="{FF2B5EF4-FFF2-40B4-BE49-F238E27FC236}">
                    <a16:creationId xmlns:a16="http://schemas.microsoft.com/office/drawing/2014/main" id="{F39CC55A-8577-374D-A8AF-812580801BE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6" name="TextBox 135">
              <a:extLst>
                <a:ext uri="{FF2B5EF4-FFF2-40B4-BE49-F238E27FC236}">
                  <a16:creationId xmlns:a16="http://schemas.microsoft.com/office/drawing/2014/main" id="{69D6F50A-058A-1746-85BF-6B1C2B80BCBB}"/>
                </a:ext>
              </a:extLst>
            </p:cNvPr>
            <p:cNvSpPr txBox="1"/>
            <p:nvPr/>
          </p:nvSpPr>
          <p:spPr>
            <a:xfrm>
              <a:off x="7951265" y="3031516"/>
              <a:ext cx="242465" cy="369332"/>
            </a:xfrm>
            <a:prstGeom prst="rect">
              <a:avLst/>
            </a:prstGeom>
            <a:noFill/>
          </p:spPr>
          <p:txBody>
            <a:bodyPr wrap="square" rtlCol="0">
              <a:spAutoFit/>
            </a:bodyPr>
            <a:lstStyle/>
            <a:p>
              <a:r>
                <a:rPr lang="en-US" dirty="0"/>
                <a:t>+</a:t>
              </a:r>
            </a:p>
          </p:txBody>
        </p:sp>
        <p:sp>
          <p:nvSpPr>
            <p:cNvPr id="137" name="TextBox 136">
              <a:extLst>
                <a:ext uri="{FF2B5EF4-FFF2-40B4-BE49-F238E27FC236}">
                  <a16:creationId xmlns:a16="http://schemas.microsoft.com/office/drawing/2014/main" id="{7D72AA55-376D-6246-B28F-E25C2A99FBFE}"/>
                </a:ext>
              </a:extLst>
            </p:cNvPr>
            <p:cNvSpPr txBox="1"/>
            <p:nvPr/>
          </p:nvSpPr>
          <p:spPr>
            <a:xfrm flipH="1">
              <a:off x="7960925" y="3634685"/>
              <a:ext cx="439757" cy="369332"/>
            </a:xfrm>
            <a:prstGeom prst="rect">
              <a:avLst/>
            </a:prstGeom>
            <a:noFill/>
          </p:spPr>
          <p:txBody>
            <a:bodyPr wrap="square" rtlCol="0">
              <a:spAutoFit/>
            </a:bodyPr>
            <a:lstStyle/>
            <a:p>
              <a:r>
                <a:rPr lang="en-US" dirty="0"/>
                <a:t>-</a:t>
              </a:r>
            </a:p>
          </p:txBody>
        </p:sp>
        <p:cxnSp>
          <p:nvCxnSpPr>
            <p:cNvPr id="142" name="Straight Connector 141">
              <a:extLst>
                <a:ext uri="{FF2B5EF4-FFF2-40B4-BE49-F238E27FC236}">
                  <a16:creationId xmlns:a16="http://schemas.microsoft.com/office/drawing/2014/main" id="{956324DD-0EBB-E74A-8FB7-AAE224E6D90F}"/>
                </a:ext>
              </a:extLst>
            </p:cNvPr>
            <p:cNvCxnSpPr>
              <a:cxnSpLocks/>
            </p:cNvCxnSpPr>
            <p:nvPr/>
          </p:nvCxnSpPr>
          <p:spPr>
            <a:xfrm>
              <a:off x="7683161" y="2488935"/>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4" name="Group 13">
              <a:extLst>
                <a:ext uri="{FF2B5EF4-FFF2-40B4-BE49-F238E27FC236}">
                  <a16:creationId xmlns:a16="http://schemas.microsoft.com/office/drawing/2014/main" id="{D20BD60F-C0BE-7B4B-AD38-84A33F51759C}"/>
                </a:ext>
              </a:extLst>
            </p:cNvPr>
            <p:cNvGrpSpPr>
              <a:grpSpLocks noChangeAspect="1"/>
            </p:cNvGrpSpPr>
            <p:nvPr/>
          </p:nvGrpSpPr>
          <p:grpSpPr bwMode="auto">
            <a:xfrm>
              <a:off x="9943915" y="3430249"/>
              <a:ext cx="182880" cy="182880"/>
              <a:chOff x="1344" y="2064"/>
              <a:chExt cx="192" cy="192"/>
            </a:xfrm>
          </p:grpSpPr>
          <p:sp>
            <p:nvSpPr>
              <p:cNvPr id="169" name="Oval 14">
                <a:extLst>
                  <a:ext uri="{FF2B5EF4-FFF2-40B4-BE49-F238E27FC236}">
                    <a16:creationId xmlns:a16="http://schemas.microsoft.com/office/drawing/2014/main" id="{31817E7A-5500-0E4A-847C-212D906B03A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0" name="Rectangle 15">
                <a:extLst>
                  <a:ext uri="{FF2B5EF4-FFF2-40B4-BE49-F238E27FC236}">
                    <a16:creationId xmlns:a16="http://schemas.microsoft.com/office/drawing/2014/main" id="{9E3793BD-F940-2049-989D-D50517B0B2B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9" name="TextBox 148">
              <a:extLst>
                <a:ext uri="{FF2B5EF4-FFF2-40B4-BE49-F238E27FC236}">
                  <a16:creationId xmlns:a16="http://schemas.microsoft.com/office/drawing/2014/main" id="{B3990066-60F4-C643-B767-D436F8405CDD}"/>
                </a:ext>
              </a:extLst>
            </p:cNvPr>
            <p:cNvSpPr txBox="1"/>
            <p:nvPr/>
          </p:nvSpPr>
          <p:spPr>
            <a:xfrm>
              <a:off x="9886113" y="3106637"/>
              <a:ext cx="881071" cy="369332"/>
            </a:xfrm>
            <a:prstGeom prst="rect">
              <a:avLst/>
            </a:prstGeom>
            <a:noFill/>
          </p:spPr>
          <p:txBody>
            <a:bodyPr wrap="square" rtlCol="0">
              <a:spAutoFit/>
            </a:bodyPr>
            <a:lstStyle/>
            <a:p>
              <a:r>
                <a:rPr lang="en-US" dirty="0"/>
                <a:t>v</a:t>
              </a:r>
              <a:r>
                <a:rPr lang="en-US" baseline="-25000" dirty="0"/>
                <a:t>2</a:t>
              </a:r>
            </a:p>
          </p:txBody>
        </p:sp>
        <p:grpSp>
          <p:nvGrpSpPr>
            <p:cNvPr id="151" name="Group 220">
              <a:extLst>
                <a:ext uri="{FF2B5EF4-FFF2-40B4-BE49-F238E27FC236}">
                  <a16:creationId xmlns:a16="http://schemas.microsoft.com/office/drawing/2014/main" id="{78B22733-B1B1-9644-99B8-E1DA8356932F}"/>
                </a:ext>
              </a:extLst>
            </p:cNvPr>
            <p:cNvGrpSpPr>
              <a:grpSpLocks/>
            </p:cNvGrpSpPr>
            <p:nvPr/>
          </p:nvGrpSpPr>
          <p:grpSpPr bwMode="auto">
            <a:xfrm>
              <a:off x="7620000" y="3845015"/>
              <a:ext cx="152400" cy="304800"/>
              <a:chOff x="3264" y="3072"/>
              <a:chExt cx="96" cy="192"/>
            </a:xfrm>
          </p:grpSpPr>
          <p:sp>
            <p:nvSpPr>
              <p:cNvPr id="154" name="Line 17">
                <a:extLst>
                  <a:ext uri="{FF2B5EF4-FFF2-40B4-BE49-F238E27FC236}">
                    <a16:creationId xmlns:a16="http://schemas.microsoft.com/office/drawing/2014/main" id="{C9CEF06D-50E7-7043-B3D8-A6E93F791ED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Freeform 18">
                <a:extLst>
                  <a:ext uri="{FF2B5EF4-FFF2-40B4-BE49-F238E27FC236}">
                    <a16:creationId xmlns:a16="http://schemas.microsoft.com/office/drawing/2014/main" id="{D62702AC-9254-6449-89D7-0D17370B0C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Rectangle 3">
              <a:extLst>
                <a:ext uri="{FF2B5EF4-FFF2-40B4-BE49-F238E27FC236}">
                  <a16:creationId xmlns:a16="http://schemas.microsoft.com/office/drawing/2014/main" id="{D7F61AA4-D879-9D49-A151-1829E31BBBC5}"/>
                </a:ext>
              </a:extLst>
            </p:cNvPr>
            <p:cNvSpPr/>
            <p:nvPr/>
          </p:nvSpPr>
          <p:spPr>
            <a:xfrm>
              <a:off x="7967768" y="2223129"/>
              <a:ext cx="1308237" cy="486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99043A7-DEA6-3F47-8583-BB95BB6D5DCA}"/>
                </a:ext>
              </a:extLst>
            </p:cNvPr>
            <p:cNvSpPr txBox="1"/>
            <p:nvPr/>
          </p:nvSpPr>
          <p:spPr>
            <a:xfrm>
              <a:off x="8258498" y="2291230"/>
              <a:ext cx="620271" cy="369332"/>
            </a:xfrm>
            <a:prstGeom prst="rect">
              <a:avLst/>
            </a:prstGeom>
            <a:noFill/>
          </p:spPr>
          <p:txBody>
            <a:bodyPr wrap="square" rtlCol="0">
              <a:spAutoFit/>
            </a:bodyPr>
            <a:lstStyle/>
            <a:p>
              <a:pPr algn="ctr"/>
              <a:r>
                <a:rPr lang="en-US" dirty="0"/>
                <a:t>B</a:t>
              </a:r>
            </a:p>
          </p:txBody>
        </p:sp>
        <p:cxnSp>
          <p:nvCxnSpPr>
            <p:cNvPr id="177" name="Straight Connector 176">
              <a:extLst>
                <a:ext uri="{FF2B5EF4-FFF2-40B4-BE49-F238E27FC236}">
                  <a16:creationId xmlns:a16="http://schemas.microsoft.com/office/drawing/2014/main" id="{7E6C2E1A-281C-D246-9E1D-D965E47E3F60}"/>
                </a:ext>
              </a:extLst>
            </p:cNvPr>
            <p:cNvCxnSpPr>
              <a:cxnSpLocks/>
            </p:cNvCxnSpPr>
            <p:nvPr/>
          </p:nvCxnSpPr>
          <p:spPr>
            <a:xfrm>
              <a:off x="7695517" y="2479791"/>
              <a:ext cx="0" cy="709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58F5A4B-4E45-564E-A787-462D922DC323}"/>
                </a:ext>
              </a:extLst>
            </p:cNvPr>
            <p:cNvCxnSpPr>
              <a:cxnSpLocks/>
            </p:cNvCxnSpPr>
            <p:nvPr/>
          </p:nvCxnSpPr>
          <p:spPr>
            <a:xfrm>
              <a:off x="9100326" y="3517692"/>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BC4218B-E87D-4240-B78A-B4B728A8B6A0}"/>
                </a:ext>
              </a:extLst>
            </p:cNvPr>
            <p:cNvCxnSpPr>
              <a:cxnSpLocks/>
            </p:cNvCxnSpPr>
            <p:nvPr/>
          </p:nvCxnSpPr>
          <p:spPr>
            <a:xfrm>
              <a:off x="9276005" y="2464347"/>
              <a:ext cx="296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BBB7BD1-4D8F-9F46-AAA7-ED8FE74F31E9}"/>
                </a:ext>
              </a:extLst>
            </p:cNvPr>
            <p:cNvCxnSpPr>
              <a:cxnSpLocks/>
            </p:cNvCxnSpPr>
            <p:nvPr/>
          </p:nvCxnSpPr>
          <p:spPr>
            <a:xfrm>
              <a:off x="9563390" y="2455202"/>
              <a:ext cx="0" cy="10789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EDE1D0DD-126F-D148-ADBE-25618378B0EF}"/>
                    </a:ext>
                  </a:extLst>
                </p:cNvPr>
                <p:cNvSpPr txBox="1"/>
                <p:nvPr/>
              </p:nvSpPr>
              <p:spPr>
                <a:xfrm>
                  <a:off x="7256885" y="4227237"/>
                  <a:ext cx="2965417" cy="897380"/>
                </a:xfrm>
                <a:prstGeom prst="rect">
                  <a:avLst/>
                </a:prstGeom>
                <a:noFill/>
              </p:spPr>
              <p:txBody>
                <a:bodyPr wrap="square" rtlCol="0">
                  <a:noAutofit/>
                </a:bodyPr>
                <a:lstStyle/>
                <a:p>
                  <a:pPr marL="285750" indent="-285750">
                    <a:buFont typeface="Arial" panose="020B0604020202020204" pitchFamily="34" charset="0"/>
                    <a:buChar char="•"/>
                  </a:pPr>
                  <a:r>
                    <a:rPr lang="en-US" b="0" dirty="0"/>
                    <a:t>Oscillation condition</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=1∠0</m:t>
                      </m:r>
                    </m:oMath>
                  </a14:m>
                  <a:endParaRPr lang="en-US" dirty="0"/>
                </a:p>
              </p:txBody>
            </p:sp>
          </mc:Choice>
          <mc:Fallback xmlns="">
            <p:sp>
              <p:nvSpPr>
                <p:cNvPr id="225" name="TextBox 224">
                  <a:extLst>
                    <a:ext uri="{FF2B5EF4-FFF2-40B4-BE49-F238E27FC236}">
                      <a16:creationId xmlns:a16="http://schemas.microsoft.com/office/drawing/2014/main" id="{EDE1D0DD-126F-D148-ADBE-25618378B0EF}"/>
                    </a:ext>
                  </a:extLst>
                </p:cNvPr>
                <p:cNvSpPr txBox="1">
                  <a:spLocks noRot="1" noChangeAspect="1" noMove="1" noResize="1" noEditPoints="1" noAdjustHandles="1" noChangeArrowheads="1" noChangeShapeType="1" noTextEdit="1"/>
                </p:cNvSpPr>
                <p:nvPr/>
              </p:nvSpPr>
              <p:spPr>
                <a:xfrm>
                  <a:off x="7256885" y="4227237"/>
                  <a:ext cx="2965417" cy="897380"/>
                </a:xfrm>
                <a:prstGeom prst="rect">
                  <a:avLst/>
                </a:prstGeom>
                <a:blipFill>
                  <a:blip r:embed="rId5"/>
                  <a:stretch>
                    <a:fillRect l="-1277" t="-2778"/>
                  </a:stretch>
                </a:blipFill>
              </p:spPr>
              <p:txBody>
                <a:bodyPr/>
                <a:lstStyle/>
                <a:p>
                  <a:r>
                    <a:rPr lang="en-US">
                      <a:noFill/>
                    </a:rPr>
                    <a:t> </a:t>
                  </a:r>
                </a:p>
              </p:txBody>
            </p:sp>
          </mc:Fallback>
        </mc:AlternateContent>
      </p:grpSp>
    </p:spTree>
    <p:extLst>
      <p:ext uri="{BB962C8B-B14F-4D97-AF65-F5344CB8AC3E}">
        <p14:creationId xmlns:p14="http://schemas.microsoft.com/office/powerpoint/2010/main" val="25027226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68</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69</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70</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416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71</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7419271" y="1786138"/>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429468"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72</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9133524" y="148863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128" name="Group 127">
            <a:extLst>
              <a:ext uri="{FF2B5EF4-FFF2-40B4-BE49-F238E27FC236}">
                <a16:creationId xmlns:a16="http://schemas.microsoft.com/office/drawing/2014/main" id="{22A14E2E-2265-D842-8B87-5C4A9AC7C807}"/>
              </a:ext>
            </a:extLst>
          </p:cNvPr>
          <p:cNvGrpSpPr/>
          <p:nvPr/>
        </p:nvGrpSpPr>
        <p:grpSpPr>
          <a:xfrm>
            <a:off x="8302541" y="1839703"/>
            <a:ext cx="3091075" cy="1931794"/>
            <a:chOff x="8686800" y="1580737"/>
            <a:chExt cx="3091075" cy="1931794"/>
          </a:xfrm>
        </p:grpSpPr>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9325098" y="17252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5" name="Group 207">
              <a:extLst>
                <a:ext uri="{FF2B5EF4-FFF2-40B4-BE49-F238E27FC236}">
                  <a16:creationId xmlns:a16="http://schemas.microsoft.com/office/drawing/2014/main" id="{C82DB912-7895-6F41-8FD5-37A9B4C95506}"/>
                </a:ext>
              </a:extLst>
            </p:cNvPr>
            <p:cNvGrpSpPr>
              <a:grpSpLocks/>
            </p:cNvGrpSpPr>
            <p:nvPr/>
          </p:nvGrpSpPr>
          <p:grpSpPr bwMode="auto">
            <a:xfrm>
              <a:off x="9623505" y="2101269"/>
              <a:ext cx="304800" cy="762000"/>
              <a:chOff x="4560" y="2400"/>
              <a:chExt cx="192" cy="480"/>
            </a:xfrm>
          </p:grpSpPr>
          <p:sp>
            <p:nvSpPr>
              <p:cNvPr id="66" name="Oval 111">
                <a:extLst>
                  <a:ext uri="{FF2B5EF4-FFF2-40B4-BE49-F238E27FC236}">
                    <a16:creationId xmlns:a16="http://schemas.microsoft.com/office/drawing/2014/main" id="{3AD82779-5BC6-594D-9F4E-9584162E5DE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F6F4130-436B-4741-88FF-B3A7279AD42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F09BD19D-4395-7A4D-8DB5-A05749E5BE5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0ACBA033-C9DB-7B49-B6C8-F4AC33E95E8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EBE8CE80-3647-A846-A454-0775196CF9C9}"/>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A4C2233A-88A3-A14E-8BDD-D9207FEF783A}"/>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BDD3D781-A854-8C49-93F2-68C473446D99}"/>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792B9459-B180-224B-AA30-B0C098CE68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4F86B6BA-3D94-9646-9031-0E30AC0256C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5" name="Group 203">
              <a:extLst>
                <a:ext uri="{FF2B5EF4-FFF2-40B4-BE49-F238E27FC236}">
                  <a16:creationId xmlns:a16="http://schemas.microsoft.com/office/drawing/2014/main" id="{AF186882-5EDA-0041-814C-ADAC1313C2DD}"/>
                </a:ext>
              </a:extLst>
            </p:cNvPr>
            <p:cNvGrpSpPr>
              <a:grpSpLocks/>
            </p:cNvGrpSpPr>
            <p:nvPr/>
          </p:nvGrpSpPr>
          <p:grpSpPr bwMode="auto">
            <a:xfrm rot="10800000">
              <a:off x="10479028" y="2117451"/>
              <a:ext cx="304800" cy="762000"/>
              <a:chOff x="3216" y="2400"/>
              <a:chExt cx="192" cy="480"/>
            </a:xfrm>
          </p:grpSpPr>
          <p:sp>
            <p:nvSpPr>
              <p:cNvPr id="76" name="Line 46">
                <a:extLst>
                  <a:ext uri="{FF2B5EF4-FFF2-40B4-BE49-F238E27FC236}">
                    <a16:creationId xmlns:a16="http://schemas.microsoft.com/office/drawing/2014/main" id="{B3E37FD5-A2EB-424F-8D0C-CD22FCBB36DD}"/>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47">
                <a:extLst>
                  <a:ext uri="{FF2B5EF4-FFF2-40B4-BE49-F238E27FC236}">
                    <a16:creationId xmlns:a16="http://schemas.microsoft.com/office/drawing/2014/main" id="{7A9A77B9-D9EC-5945-96DF-69DA0A741657}"/>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48">
                <a:extLst>
                  <a:ext uri="{FF2B5EF4-FFF2-40B4-BE49-F238E27FC236}">
                    <a16:creationId xmlns:a16="http://schemas.microsoft.com/office/drawing/2014/main" id="{83792542-E60E-9A4C-ADB3-8EFC26186A37}"/>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79" name="Freeform 49">
                <a:extLst>
                  <a:ext uri="{FF2B5EF4-FFF2-40B4-BE49-F238E27FC236}">
                    <a16:creationId xmlns:a16="http://schemas.microsoft.com/office/drawing/2014/main" id="{A9A92B4B-6D10-2643-A08B-A7BFD13A70FB}"/>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80" name="Freeform 50">
                <a:extLst>
                  <a:ext uri="{FF2B5EF4-FFF2-40B4-BE49-F238E27FC236}">
                    <a16:creationId xmlns:a16="http://schemas.microsoft.com/office/drawing/2014/main" id="{7920F15C-9BF3-2140-AF3E-E4A7EC1B21D7}"/>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1" name="Group 13">
              <a:extLst>
                <a:ext uri="{FF2B5EF4-FFF2-40B4-BE49-F238E27FC236}">
                  <a16:creationId xmlns:a16="http://schemas.microsoft.com/office/drawing/2014/main" id="{F0BDFEE0-3DF7-EA4B-AC42-1BBFEB6C1CDC}"/>
                </a:ext>
              </a:extLst>
            </p:cNvPr>
            <p:cNvGrpSpPr>
              <a:grpSpLocks noChangeAspect="1"/>
            </p:cNvGrpSpPr>
            <p:nvPr/>
          </p:nvGrpSpPr>
          <p:grpSpPr bwMode="auto">
            <a:xfrm>
              <a:off x="9699707" y="2790383"/>
              <a:ext cx="152400" cy="152400"/>
              <a:chOff x="1344" y="2064"/>
              <a:chExt cx="192" cy="192"/>
            </a:xfrm>
          </p:grpSpPr>
          <p:sp>
            <p:nvSpPr>
              <p:cNvPr id="82" name="Oval 14">
                <a:extLst>
                  <a:ext uri="{FF2B5EF4-FFF2-40B4-BE49-F238E27FC236}">
                    <a16:creationId xmlns:a16="http://schemas.microsoft.com/office/drawing/2014/main" id="{B0D2A596-E73E-5946-AF49-D787D42030F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A365E53-932E-AD4D-9B48-395A98DAC5B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0A6F388-C933-5A44-82FB-2A05952ABCE1}"/>
                    </a:ext>
                  </a:extLst>
                </p:cNvPr>
                <p:cNvSpPr txBox="1"/>
                <p:nvPr/>
              </p:nvSpPr>
              <p:spPr>
                <a:xfrm>
                  <a:off x="9634343" y="2866200"/>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a:p>
                  <a:endParaRPr lang="en-US" dirty="0"/>
                </a:p>
              </p:txBody>
            </p:sp>
          </mc:Choice>
          <mc:Fallback xmlns="">
            <p:sp>
              <p:nvSpPr>
                <p:cNvPr id="84" name="TextBox 83">
                  <a:extLst>
                    <a:ext uri="{FF2B5EF4-FFF2-40B4-BE49-F238E27FC236}">
                      <a16:creationId xmlns:a16="http://schemas.microsoft.com/office/drawing/2014/main" id="{80A6F388-C933-5A44-82FB-2A05952ABCE1}"/>
                    </a:ext>
                  </a:extLst>
                </p:cNvPr>
                <p:cNvSpPr txBox="1">
                  <a:spLocks noRot="1" noChangeAspect="1" noMove="1" noResize="1" noEditPoints="1" noAdjustHandles="1" noChangeArrowheads="1" noChangeShapeType="1" noTextEdit="1"/>
                </p:cNvSpPr>
                <p:nvPr/>
              </p:nvSpPr>
              <p:spPr>
                <a:xfrm>
                  <a:off x="9634343" y="2866200"/>
                  <a:ext cx="414130" cy="646331"/>
                </a:xfrm>
                <a:prstGeom prst="rect">
                  <a:avLst/>
                </a:prstGeom>
                <a:blipFill>
                  <a:blip r:embed="rId3"/>
                  <a:stretch>
                    <a:fillRect/>
                  </a:stretch>
                </a:blipFill>
              </p:spPr>
              <p:txBody>
                <a:bodyPr/>
                <a:lstStyle/>
                <a:p>
                  <a:r>
                    <a:rPr lang="en-US">
                      <a:noFill/>
                    </a:rPr>
                    <a:t> </a:t>
                  </a:r>
                </a:p>
              </p:txBody>
            </p:sp>
          </mc:Fallback>
        </mc:AlternateContent>
        <p:grpSp>
          <p:nvGrpSpPr>
            <p:cNvPr id="85" name="Group 13">
              <a:extLst>
                <a:ext uri="{FF2B5EF4-FFF2-40B4-BE49-F238E27FC236}">
                  <a16:creationId xmlns:a16="http://schemas.microsoft.com/office/drawing/2014/main" id="{BD817BD6-FA34-7445-9EF3-19883AC80E57}"/>
                </a:ext>
              </a:extLst>
            </p:cNvPr>
            <p:cNvGrpSpPr>
              <a:grpSpLocks noChangeAspect="1"/>
            </p:cNvGrpSpPr>
            <p:nvPr/>
          </p:nvGrpSpPr>
          <p:grpSpPr bwMode="auto">
            <a:xfrm>
              <a:off x="8897949" y="2041634"/>
              <a:ext cx="152400" cy="152400"/>
              <a:chOff x="1344" y="2064"/>
              <a:chExt cx="192" cy="192"/>
            </a:xfrm>
          </p:grpSpPr>
          <p:sp>
            <p:nvSpPr>
              <p:cNvPr id="86" name="Oval 14">
                <a:extLst>
                  <a:ext uri="{FF2B5EF4-FFF2-40B4-BE49-F238E27FC236}">
                    <a16:creationId xmlns:a16="http://schemas.microsoft.com/office/drawing/2014/main" id="{AE192A0D-780E-CF4B-B1FE-CAD7093D003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887A6B2D-BDF2-264D-87ED-F73AB335609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30F1455-0756-5A48-BACD-7E37EE956B74}"/>
                    </a:ext>
                  </a:extLst>
                </p:cNvPr>
                <p:cNvSpPr txBox="1"/>
                <p:nvPr/>
              </p:nvSpPr>
              <p:spPr>
                <a:xfrm>
                  <a:off x="8843471" y="2117451"/>
                  <a:ext cx="41413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a:p>
                  <a:endParaRPr lang="en-US" dirty="0"/>
                </a:p>
              </p:txBody>
            </p:sp>
          </mc:Choice>
          <mc:Fallback xmlns="">
            <p:sp>
              <p:nvSpPr>
                <p:cNvPr id="88" name="TextBox 87">
                  <a:extLst>
                    <a:ext uri="{FF2B5EF4-FFF2-40B4-BE49-F238E27FC236}">
                      <a16:creationId xmlns:a16="http://schemas.microsoft.com/office/drawing/2014/main" id="{F30F1455-0756-5A48-BACD-7E37EE956B74}"/>
                    </a:ext>
                  </a:extLst>
                </p:cNvPr>
                <p:cNvSpPr txBox="1">
                  <a:spLocks noRot="1" noChangeAspect="1" noMove="1" noResize="1" noEditPoints="1" noAdjustHandles="1" noChangeArrowheads="1" noChangeShapeType="1" noTextEdit="1"/>
                </p:cNvSpPr>
                <p:nvPr/>
              </p:nvSpPr>
              <p:spPr>
                <a:xfrm>
                  <a:off x="8843471" y="2117451"/>
                  <a:ext cx="414130" cy="646331"/>
                </a:xfrm>
                <a:prstGeom prst="rect">
                  <a:avLst/>
                </a:prstGeom>
                <a:blipFill>
                  <a:blip r:embed="rId4"/>
                  <a:stretch>
                    <a:fillRect/>
                  </a:stretch>
                </a:blipFill>
              </p:spPr>
              <p:txBody>
                <a:bodyPr/>
                <a:lstStyle/>
                <a:p>
                  <a:r>
                    <a:rPr lang="en-US">
                      <a:noFill/>
                    </a:rPr>
                    <a:t> </a:t>
                  </a:r>
                </a:p>
              </p:txBody>
            </p:sp>
          </mc:Fallback>
        </mc:AlternateContent>
        <p:grpSp>
          <p:nvGrpSpPr>
            <p:cNvPr id="89" name="Group 13">
              <a:extLst>
                <a:ext uri="{FF2B5EF4-FFF2-40B4-BE49-F238E27FC236}">
                  <a16:creationId xmlns:a16="http://schemas.microsoft.com/office/drawing/2014/main" id="{436EA36D-225F-5A40-93C5-9F780016AB32}"/>
                </a:ext>
              </a:extLst>
            </p:cNvPr>
            <p:cNvGrpSpPr>
              <a:grpSpLocks noChangeAspect="1"/>
            </p:cNvGrpSpPr>
            <p:nvPr/>
          </p:nvGrpSpPr>
          <p:grpSpPr bwMode="auto">
            <a:xfrm>
              <a:off x="10554470" y="2810263"/>
              <a:ext cx="152400" cy="152400"/>
              <a:chOff x="1344" y="2064"/>
              <a:chExt cx="192" cy="192"/>
            </a:xfrm>
          </p:grpSpPr>
          <p:sp>
            <p:nvSpPr>
              <p:cNvPr id="90" name="Oval 14">
                <a:extLst>
                  <a:ext uri="{FF2B5EF4-FFF2-40B4-BE49-F238E27FC236}">
                    <a16:creationId xmlns:a16="http://schemas.microsoft.com/office/drawing/2014/main" id="{E7A95C11-6E00-524E-AD10-A8254D6A06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E19EF9B0-D129-504C-B0B6-D98F09FAF8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Freeform 12">
              <a:extLst>
                <a:ext uri="{FF2B5EF4-FFF2-40B4-BE49-F238E27FC236}">
                  <a16:creationId xmlns:a16="http://schemas.microsoft.com/office/drawing/2014/main" id="{C2A29C65-614F-4C44-B075-1E66EDFCFFB3}"/>
                </a:ext>
              </a:extLst>
            </p:cNvPr>
            <p:cNvSpPr>
              <a:spLocks noChangeAspect="1"/>
            </p:cNvSpPr>
            <p:nvPr/>
          </p:nvSpPr>
          <p:spPr bwMode="auto">
            <a:xfrm>
              <a:off x="11162740" y="21074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5101699E-A374-6D4C-9095-74A941C42C78}"/>
                </a:ext>
              </a:extLst>
            </p:cNvPr>
            <p:cNvCxnSpPr>
              <a:cxnSpLocks/>
            </p:cNvCxnSpPr>
            <p:nvPr/>
          </p:nvCxnSpPr>
          <p:spPr>
            <a:xfrm>
              <a:off x="10617418" y="210126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13">
              <a:extLst>
                <a:ext uri="{FF2B5EF4-FFF2-40B4-BE49-F238E27FC236}">
                  <a16:creationId xmlns:a16="http://schemas.microsoft.com/office/drawing/2014/main" id="{DE55ABE1-F955-4E4D-99E2-88D916F691E9}"/>
                </a:ext>
              </a:extLst>
            </p:cNvPr>
            <p:cNvGrpSpPr>
              <a:grpSpLocks noChangeAspect="1"/>
            </p:cNvGrpSpPr>
            <p:nvPr/>
          </p:nvGrpSpPr>
          <p:grpSpPr bwMode="auto">
            <a:xfrm>
              <a:off x="11170696" y="2803639"/>
              <a:ext cx="152400" cy="152400"/>
              <a:chOff x="1344" y="2064"/>
              <a:chExt cx="192" cy="192"/>
            </a:xfrm>
          </p:grpSpPr>
          <p:sp>
            <p:nvSpPr>
              <p:cNvPr id="96" name="Oval 14">
                <a:extLst>
                  <a:ext uri="{FF2B5EF4-FFF2-40B4-BE49-F238E27FC236}">
                    <a16:creationId xmlns:a16="http://schemas.microsoft.com/office/drawing/2014/main" id="{B9B794D6-1CFC-8045-87EE-C97D7EBB01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7" name="Rectangle 15">
                <a:extLst>
                  <a:ext uri="{FF2B5EF4-FFF2-40B4-BE49-F238E27FC236}">
                    <a16:creationId xmlns:a16="http://schemas.microsoft.com/office/drawing/2014/main" id="{8FB03740-8C3F-1749-A457-1B58AF98562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8" name="Group 13">
              <a:extLst>
                <a:ext uri="{FF2B5EF4-FFF2-40B4-BE49-F238E27FC236}">
                  <a16:creationId xmlns:a16="http://schemas.microsoft.com/office/drawing/2014/main" id="{BA3D647A-1DEE-7849-AFF9-1B6621E58E75}"/>
                </a:ext>
              </a:extLst>
            </p:cNvPr>
            <p:cNvGrpSpPr>
              <a:grpSpLocks noChangeAspect="1"/>
            </p:cNvGrpSpPr>
            <p:nvPr/>
          </p:nvGrpSpPr>
          <p:grpSpPr bwMode="auto">
            <a:xfrm>
              <a:off x="11395984" y="2032775"/>
              <a:ext cx="152400" cy="152400"/>
              <a:chOff x="1344" y="2064"/>
              <a:chExt cx="192" cy="192"/>
            </a:xfrm>
          </p:grpSpPr>
          <p:sp>
            <p:nvSpPr>
              <p:cNvPr id="99" name="Oval 14">
                <a:extLst>
                  <a:ext uri="{FF2B5EF4-FFF2-40B4-BE49-F238E27FC236}">
                    <a16:creationId xmlns:a16="http://schemas.microsoft.com/office/drawing/2014/main" id="{8952F32A-DCCE-D140-9EDA-17913B011D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0" name="Rectangle 15">
                <a:extLst>
                  <a:ext uri="{FF2B5EF4-FFF2-40B4-BE49-F238E27FC236}">
                    <a16:creationId xmlns:a16="http://schemas.microsoft.com/office/drawing/2014/main" id="{48CC4475-AE3A-3A4C-97B0-D0AAEF3FB6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234B131-AD0F-3744-B369-71CFB7856818}"/>
                    </a:ext>
                  </a:extLst>
                </p:cNvPr>
                <p:cNvSpPr txBox="1"/>
                <p:nvPr/>
              </p:nvSpPr>
              <p:spPr>
                <a:xfrm>
                  <a:off x="11105329" y="2932464"/>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1" name="TextBox 100">
                  <a:extLst>
                    <a:ext uri="{FF2B5EF4-FFF2-40B4-BE49-F238E27FC236}">
                      <a16:creationId xmlns:a16="http://schemas.microsoft.com/office/drawing/2014/main" id="{8234B131-AD0F-3744-B369-71CFB7856818}"/>
                    </a:ext>
                  </a:extLst>
                </p:cNvPr>
                <p:cNvSpPr txBox="1">
                  <a:spLocks noRot="1" noChangeAspect="1" noMove="1" noResize="1" noEditPoints="1" noAdjustHandles="1" noChangeArrowheads="1" noChangeShapeType="1" noTextEdit="1"/>
                </p:cNvSpPr>
                <p:nvPr/>
              </p:nvSpPr>
              <p:spPr>
                <a:xfrm>
                  <a:off x="11105329" y="2932464"/>
                  <a:ext cx="4141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02DA248-29AD-2346-A428-6AF1607DED61}"/>
                    </a:ext>
                  </a:extLst>
                </p:cNvPr>
                <p:cNvSpPr txBox="1"/>
                <p:nvPr/>
              </p:nvSpPr>
              <p:spPr>
                <a:xfrm>
                  <a:off x="11363745" y="209095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02" name="TextBox 101">
                  <a:extLst>
                    <a:ext uri="{FF2B5EF4-FFF2-40B4-BE49-F238E27FC236}">
                      <a16:creationId xmlns:a16="http://schemas.microsoft.com/office/drawing/2014/main" id="{D02DA248-29AD-2346-A428-6AF1607DED61}"/>
                    </a:ext>
                  </a:extLst>
                </p:cNvPr>
                <p:cNvSpPr txBox="1">
                  <a:spLocks noRot="1" noChangeAspect="1" noMove="1" noResize="1" noEditPoints="1" noAdjustHandles="1" noChangeArrowheads="1" noChangeShapeType="1" noTextEdit="1"/>
                </p:cNvSpPr>
                <p:nvPr/>
              </p:nvSpPr>
              <p:spPr>
                <a:xfrm>
                  <a:off x="11363745" y="209095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2F31B73-8479-3540-9916-7A7E54AC5352}"/>
                    </a:ext>
                  </a:extLst>
                </p:cNvPr>
                <p:cNvSpPr txBox="1"/>
                <p:nvPr/>
              </p:nvSpPr>
              <p:spPr>
                <a:xfrm>
                  <a:off x="10489102" y="291258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03" name="TextBox 102">
                  <a:extLst>
                    <a:ext uri="{FF2B5EF4-FFF2-40B4-BE49-F238E27FC236}">
                      <a16:creationId xmlns:a16="http://schemas.microsoft.com/office/drawing/2014/main" id="{B2F31B73-8479-3540-9916-7A7E54AC5352}"/>
                    </a:ext>
                  </a:extLst>
                </p:cNvPr>
                <p:cNvSpPr txBox="1">
                  <a:spLocks noRot="1" noChangeAspect="1" noMove="1" noResize="1" noEditPoints="1" noAdjustHandles="1" noChangeArrowheads="1" noChangeShapeType="1" noTextEdit="1"/>
                </p:cNvSpPr>
                <p:nvPr/>
              </p:nvSpPr>
              <p:spPr>
                <a:xfrm>
                  <a:off x="10489102" y="291258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53F14686-535E-E84E-B775-65947674E7B1}"/>
                    </a:ext>
                  </a:extLst>
                </p:cNvPr>
                <p:cNvSpPr txBox="1"/>
                <p:nvPr/>
              </p:nvSpPr>
              <p:spPr>
                <a:xfrm>
                  <a:off x="9157262" y="158073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𝑖𝑒</m:t>
                        </m:r>
                      </m:oMath>
                    </m:oMathPara>
                  </a14:m>
                  <a:endParaRPr lang="en-US" baseline="-25000" dirty="0"/>
                </a:p>
              </p:txBody>
            </p:sp>
          </mc:Choice>
          <mc:Fallback xmlns="">
            <p:sp>
              <p:nvSpPr>
                <p:cNvPr id="104" name="TextBox 103">
                  <a:extLst>
                    <a:ext uri="{FF2B5EF4-FFF2-40B4-BE49-F238E27FC236}">
                      <a16:creationId xmlns:a16="http://schemas.microsoft.com/office/drawing/2014/main" id="{53F14686-535E-E84E-B775-65947674E7B1}"/>
                    </a:ext>
                  </a:extLst>
                </p:cNvPr>
                <p:cNvSpPr txBox="1">
                  <a:spLocks noRot="1" noChangeAspect="1" noMove="1" noResize="1" noEditPoints="1" noAdjustHandles="1" noChangeArrowheads="1" noChangeShapeType="1" noTextEdit="1"/>
                </p:cNvSpPr>
                <p:nvPr/>
              </p:nvSpPr>
              <p:spPr>
                <a:xfrm>
                  <a:off x="9157262" y="1580737"/>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219F309A-24DB-9B43-A8F5-A10B11328CC3}"/>
                    </a:ext>
                  </a:extLst>
                </p:cNvPr>
                <p:cNvSpPr txBox="1"/>
                <p:nvPr/>
              </p:nvSpPr>
              <p:spPr>
                <a:xfrm>
                  <a:off x="11292698" y="2372115"/>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h</m:t>
                        </m:r>
                        <m:r>
                          <a:rPr lang="en-US" b="0" i="1" baseline="-25000" smtClean="0">
                            <a:latin typeface="Cambria Math" panose="02040503050406030204" pitchFamily="18" charset="0"/>
                          </a:rPr>
                          <m:t>𝑜𝑒</m:t>
                        </m:r>
                      </m:oMath>
                    </m:oMathPara>
                  </a14:m>
                  <a:endParaRPr lang="en-US" baseline="-25000" dirty="0"/>
                </a:p>
              </p:txBody>
            </p:sp>
          </mc:Choice>
          <mc:Fallback xmlns="">
            <p:sp>
              <p:nvSpPr>
                <p:cNvPr id="105" name="TextBox 104">
                  <a:extLst>
                    <a:ext uri="{FF2B5EF4-FFF2-40B4-BE49-F238E27FC236}">
                      <a16:creationId xmlns:a16="http://schemas.microsoft.com/office/drawing/2014/main" id="{219F309A-24DB-9B43-A8F5-A10B11328CC3}"/>
                    </a:ext>
                  </a:extLst>
                </p:cNvPr>
                <p:cNvSpPr txBox="1">
                  <a:spLocks noRot="1" noChangeAspect="1" noMove="1" noResize="1" noEditPoints="1" noAdjustHandles="1" noChangeArrowheads="1" noChangeShapeType="1" noTextEdit="1"/>
                </p:cNvSpPr>
                <p:nvPr/>
              </p:nvSpPr>
              <p:spPr>
                <a:xfrm>
                  <a:off x="11292698" y="2372115"/>
                  <a:ext cx="414130" cy="369332"/>
                </a:xfrm>
                <a:prstGeom prst="rect">
                  <a:avLst/>
                </a:prstGeom>
                <a:blipFill>
                  <a:blip r:embed="rId9"/>
                  <a:stretch>
                    <a:fillRect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830499C-EE6D-C341-A453-49D7FD1E1235}"/>
                    </a:ext>
                  </a:extLst>
                </p:cNvPr>
                <p:cNvSpPr txBox="1"/>
                <p:nvPr/>
              </p:nvSpPr>
              <p:spPr>
                <a:xfrm>
                  <a:off x="9991511" y="2423967"/>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m:oMathPara>
                  </a14:m>
                  <a:endParaRPr lang="en-US" baseline="-25000" dirty="0"/>
                </a:p>
              </p:txBody>
            </p:sp>
          </mc:Choice>
          <mc:Fallback xmlns="">
            <p:sp>
              <p:nvSpPr>
                <p:cNvPr id="106" name="TextBox 105">
                  <a:extLst>
                    <a:ext uri="{FF2B5EF4-FFF2-40B4-BE49-F238E27FC236}">
                      <a16:creationId xmlns:a16="http://schemas.microsoft.com/office/drawing/2014/main" id="{3830499C-EE6D-C341-A453-49D7FD1E1235}"/>
                    </a:ext>
                  </a:extLst>
                </p:cNvPr>
                <p:cNvSpPr txBox="1">
                  <a:spLocks noRot="1" noChangeAspect="1" noMove="1" noResize="1" noEditPoints="1" noAdjustHandles="1" noChangeArrowheads="1" noChangeShapeType="1" noTextEdit="1"/>
                </p:cNvSpPr>
                <p:nvPr/>
              </p:nvSpPr>
              <p:spPr>
                <a:xfrm>
                  <a:off x="9991511" y="2423967"/>
                  <a:ext cx="414130" cy="369332"/>
                </a:xfrm>
                <a:prstGeom prst="rect">
                  <a:avLst/>
                </a:prstGeom>
                <a:blipFill>
                  <a:blip r:embed="rId10"/>
                  <a:stretch>
                    <a:fillRect r="-441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8D5BE86-F6F8-FC47-87EF-8668A00D1170}"/>
                    </a:ext>
                  </a:extLst>
                </p:cNvPr>
                <p:cNvSpPr txBox="1"/>
                <p:nvPr/>
              </p:nvSpPr>
              <p:spPr>
                <a:xfrm>
                  <a:off x="9008807" y="24677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𝑣</m:t>
                        </m:r>
                        <m:r>
                          <a:rPr lang="en-US" b="0" i="1" baseline="-25000" smtClean="0">
                            <a:latin typeface="Cambria Math" panose="02040503050406030204" pitchFamily="18" charset="0"/>
                          </a:rPr>
                          <m:t>2</m:t>
                        </m:r>
                        <m:r>
                          <a:rPr lang="en-US" b="0" i="1" smtClean="0">
                            <a:latin typeface="Cambria Math" panose="02040503050406030204" pitchFamily="18" charset="0"/>
                          </a:rPr>
                          <m:t>h</m:t>
                        </m:r>
                        <m:r>
                          <a:rPr lang="en-US" b="0" i="1" baseline="-25000" smtClean="0">
                            <a:latin typeface="Cambria Math" panose="02040503050406030204" pitchFamily="18" charset="0"/>
                          </a:rPr>
                          <m:t>𝑟𝑒</m:t>
                        </m:r>
                      </m:oMath>
                    </m:oMathPara>
                  </a14:m>
                  <a:endParaRPr lang="en-US" baseline="-25000" dirty="0"/>
                </a:p>
              </p:txBody>
            </p:sp>
          </mc:Choice>
          <mc:Fallback xmlns="">
            <p:sp>
              <p:nvSpPr>
                <p:cNvPr id="107" name="TextBox 106">
                  <a:extLst>
                    <a:ext uri="{FF2B5EF4-FFF2-40B4-BE49-F238E27FC236}">
                      <a16:creationId xmlns:a16="http://schemas.microsoft.com/office/drawing/2014/main" id="{F8D5BE86-F6F8-FC47-87EF-8668A00D1170}"/>
                    </a:ext>
                  </a:extLst>
                </p:cNvPr>
                <p:cNvSpPr txBox="1">
                  <a:spLocks noRot="1" noChangeAspect="1" noMove="1" noResize="1" noEditPoints="1" noAdjustHandles="1" noChangeArrowheads="1" noChangeShapeType="1" noTextEdit="1"/>
                </p:cNvSpPr>
                <p:nvPr/>
              </p:nvSpPr>
              <p:spPr>
                <a:xfrm>
                  <a:off x="9008807" y="2467781"/>
                  <a:ext cx="414130" cy="369332"/>
                </a:xfrm>
                <a:prstGeom prst="rect">
                  <a:avLst/>
                </a:prstGeom>
                <a:blipFill>
                  <a:blip r:embed="rId11"/>
                  <a:stretch>
                    <a:fillRect r="-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248FD3C-E6FB-F248-B067-C934F41D475E}"/>
                    </a:ext>
                  </a:extLst>
                </p:cNvPr>
                <p:cNvSpPr txBox="1"/>
                <p:nvPr/>
              </p:nvSpPr>
              <p:spPr>
                <a:xfrm>
                  <a:off x="8686800" y="1738340"/>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09" name="TextBox 108">
                  <a:extLst>
                    <a:ext uri="{FF2B5EF4-FFF2-40B4-BE49-F238E27FC236}">
                      <a16:creationId xmlns:a16="http://schemas.microsoft.com/office/drawing/2014/main" id="{C248FD3C-E6FB-F248-B067-C934F41D475E}"/>
                    </a:ext>
                  </a:extLst>
                </p:cNvPr>
                <p:cNvSpPr txBox="1">
                  <a:spLocks noRot="1" noChangeAspect="1" noMove="1" noResize="1" noEditPoints="1" noAdjustHandles="1" noChangeArrowheads="1" noChangeShapeType="1" noTextEdit="1"/>
                </p:cNvSpPr>
                <p:nvPr/>
              </p:nvSpPr>
              <p:spPr>
                <a:xfrm>
                  <a:off x="8686800" y="1738340"/>
                  <a:ext cx="414130" cy="369332"/>
                </a:xfrm>
                <a:prstGeom prst="rect">
                  <a:avLst/>
                </a:prstGeom>
                <a:blipFill>
                  <a:blip r:embed="rId12"/>
                  <a:stretch>
                    <a:fillRect l="-15152"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822F596B-12B3-C146-BD3C-FECF4D14E7C6}"/>
                    </a:ext>
                  </a:extLst>
                </p:cNvPr>
                <p:cNvSpPr txBox="1"/>
                <p:nvPr/>
              </p:nvSpPr>
              <p:spPr>
                <a:xfrm>
                  <a:off x="11339980" y="169411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10" name="TextBox 109">
                  <a:extLst>
                    <a:ext uri="{FF2B5EF4-FFF2-40B4-BE49-F238E27FC236}">
                      <a16:creationId xmlns:a16="http://schemas.microsoft.com/office/drawing/2014/main" id="{822F596B-12B3-C146-BD3C-FECF4D14E7C6}"/>
                    </a:ext>
                  </a:extLst>
                </p:cNvPr>
                <p:cNvSpPr txBox="1">
                  <a:spLocks noRot="1" noChangeAspect="1" noMove="1" noResize="1" noEditPoints="1" noAdjustHandles="1" noChangeArrowheads="1" noChangeShapeType="1" noTextEdit="1"/>
                </p:cNvSpPr>
                <p:nvPr/>
              </p:nvSpPr>
              <p:spPr>
                <a:xfrm>
                  <a:off x="11339980" y="1694115"/>
                  <a:ext cx="414130" cy="369332"/>
                </a:xfrm>
                <a:prstGeom prst="rect">
                  <a:avLst/>
                </a:prstGeom>
                <a:blipFill>
                  <a:blip r:embed="rId13"/>
                  <a:stretch>
                    <a:fillRect l="-11765" t="-6667" b="-26667"/>
                  </a:stretch>
                </a:blipFill>
              </p:spPr>
              <p:txBody>
                <a:bodyPr/>
                <a:lstStyle/>
                <a:p>
                  <a:r>
                    <a:rPr lang="en-US">
                      <a:noFill/>
                    </a:rPr>
                    <a:t> </a:t>
                  </a:r>
                </a:p>
              </p:txBody>
            </p:sp>
          </mc:Fallback>
        </mc:AlternateContent>
      </p:grpSp>
      <p:grpSp>
        <p:nvGrpSpPr>
          <p:cNvPr id="129" name="Group 128">
            <a:extLst>
              <a:ext uri="{FF2B5EF4-FFF2-40B4-BE49-F238E27FC236}">
                <a16:creationId xmlns:a16="http://schemas.microsoft.com/office/drawing/2014/main" id="{F62EFB23-F08B-F74A-A244-9033B8E9529F}"/>
              </a:ext>
            </a:extLst>
          </p:cNvPr>
          <p:cNvGrpSpPr/>
          <p:nvPr/>
        </p:nvGrpSpPr>
        <p:grpSpPr>
          <a:xfrm>
            <a:off x="9203194" y="3880154"/>
            <a:ext cx="2005507" cy="1997485"/>
            <a:chOff x="679803" y="2261564"/>
            <a:chExt cx="2005507" cy="1997485"/>
          </a:xfrm>
        </p:grpSpPr>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1400219" y="32684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1399827" y="3954249"/>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2142997" y="2776318"/>
              <a:ext cx="5206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679803" y="2855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oMath>
                    </m:oMathPara>
                  </a14:m>
                  <a:endParaRPr lang="en-US" baseline="-25000"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679803" y="2855455"/>
                  <a:ext cx="633999" cy="369332"/>
                </a:xfrm>
                <a:prstGeom prst="rect">
                  <a:avLst/>
                </a:prstGeom>
                <a:blipFill>
                  <a:blip r:embed="rId14"/>
                  <a:stretch>
                    <a:fillRect/>
                  </a:stretch>
                </a:blipFill>
              </p:spPr>
              <p:txBody>
                <a:bodyPr/>
                <a:lstStyle/>
                <a:p>
                  <a:r>
                    <a:rPr lang="en-US">
                      <a:noFill/>
                    </a:rPr>
                    <a:t> </a:t>
                  </a:r>
                </a:p>
              </p:txBody>
            </p:sp>
          </mc:Fallback>
        </mc:AlternateContent>
        <p:grpSp>
          <p:nvGrpSpPr>
            <p:cNvPr id="58" name="Group 203">
              <a:extLst>
                <a:ext uri="{FF2B5EF4-FFF2-40B4-BE49-F238E27FC236}">
                  <a16:creationId xmlns:a16="http://schemas.microsoft.com/office/drawing/2014/main" id="{D42CCD43-1193-2040-9560-518938D0FEFE}"/>
                </a:ext>
              </a:extLst>
            </p:cNvPr>
            <p:cNvGrpSpPr>
              <a:grpSpLocks/>
            </p:cNvGrpSpPr>
            <p:nvPr/>
          </p:nvGrpSpPr>
          <p:grpSpPr bwMode="auto">
            <a:xfrm rot="5400000">
              <a:off x="1706274" y="2395308"/>
              <a:ext cx="304800" cy="762000"/>
              <a:chOff x="3216" y="2400"/>
              <a:chExt cx="192" cy="480"/>
            </a:xfrm>
          </p:grpSpPr>
          <p:sp>
            <p:nvSpPr>
              <p:cNvPr id="59" name="Line 46">
                <a:extLst>
                  <a:ext uri="{FF2B5EF4-FFF2-40B4-BE49-F238E27FC236}">
                    <a16:creationId xmlns:a16="http://schemas.microsoft.com/office/drawing/2014/main" id="{27C3D1FE-858E-8D41-84E9-28893EC4989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47">
                <a:extLst>
                  <a:ext uri="{FF2B5EF4-FFF2-40B4-BE49-F238E27FC236}">
                    <a16:creationId xmlns:a16="http://schemas.microsoft.com/office/drawing/2014/main" id="{64571F2B-C8A5-4E47-93CD-F4C7952F86A9}"/>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48">
                <a:extLst>
                  <a:ext uri="{FF2B5EF4-FFF2-40B4-BE49-F238E27FC236}">
                    <a16:creationId xmlns:a16="http://schemas.microsoft.com/office/drawing/2014/main" id="{947C4BD8-698B-9B49-8962-3D1479B7A3C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3" name="Freeform 49">
                <a:extLst>
                  <a:ext uri="{FF2B5EF4-FFF2-40B4-BE49-F238E27FC236}">
                    <a16:creationId xmlns:a16="http://schemas.microsoft.com/office/drawing/2014/main" id="{5EC1A541-CC4A-4943-98CD-F64500402739}"/>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4" name="Freeform 50">
                <a:extLst>
                  <a:ext uri="{FF2B5EF4-FFF2-40B4-BE49-F238E27FC236}">
                    <a16:creationId xmlns:a16="http://schemas.microsoft.com/office/drawing/2014/main" id="{98734069-2694-DA42-B124-5DA12141FA7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3" name="Freeform 12">
              <a:extLst>
                <a:ext uri="{FF2B5EF4-FFF2-40B4-BE49-F238E27FC236}">
                  <a16:creationId xmlns:a16="http://schemas.microsoft.com/office/drawing/2014/main" id="{BB59F0D5-4E2B-3B41-9360-A9F0E0E8B4C8}"/>
                </a:ext>
              </a:extLst>
            </p:cNvPr>
            <p:cNvSpPr>
              <a:spLocks noChangeAspect="1"/>
            </p:cNvSpPr>
            <p:nvPr/>
          </p:nvSpPr>
          <p:spPr bwMode="auto">
            <a:xfrm rot="5400000">
              <a:off x="1050342" y="2398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Freeform 12">
              <a:extLst>
                <a:ext uri="{FF2B5EF4-FFF2-40B4-BE49-F238E27FC236}">
                  <a16:creationId xmlns:a16="http://schemas.microsoft.com/office/drawing/2014/main" id="{98275FF3-24CA-0F4F-A218-463BCA96C769}"/>
                </a:ext>
              </a:extLst>
            </p:cNvPr>
            <p:cNvSpPr>
              <a:spLocks noChangeAspect="1"/>
            </p:cNvSpPr>
            <p:nvPr/>
          </p:nvSpPr>
          <p:spPr bwMode="auto">
            <a:xfrm rot="5400000">
              <a:off x="1782292" y="288555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5" name="Straight Connector 114">
              <a:extLst>
                <a:ext uri="{FF2B5EF4-FFF2-40B4-BE49-F238E27FC236}">
                  <a16:creationId xmlns:a16="http://schemas.microsoft.com/office/drawing/2014/main" id="{CE9AFE01-8497-AC4C-B75F-52CB788FD011}"/>
                </a:ext>
              </a:extLst>
            </p:cNvPr>
            <p:cNvCxnSpPr>
              <a:cxnSpLocks/>
            </p:cNvCxnSpPr>
            <p:nvPr/>
          </p:nvCxnSpPr>
          <p:spPr>
            <a:xfrm>
              <a:off x="1482896" y="276768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F25B120-9A99-884A-86B9-523A0929A33F}"/>
                </a:ext>
              </a:extLst>
            </p:cNvPr>
            <p:cNvCxnSpPr>
              <a:cxnSpLocks/>
            </p:cNvCxnSpPr>
            <p:nvPr/>
          </p:nvCxnSpPr>
          <p:spPr>
            <a:xfrm>
              <a:off x="2220389" y="2755458"/>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15">
              <a:extLst>
                <a:ext uri="{FF2B5EF4-FFF2-40B4-BE49-F238E27FC236}">
                  <a16:creationId xmlns:a16="http://schemas.microsoft.com/office/drawing/2014/main" id="{26717F2A-5557-8843-9529-062CCCA7190F}"/>
                </a:ext>
              </a:extLst>
            </p:cNvPr>
            <p:cNvSpPr>
              <a:spLocks noChangeAspect="1" noChangeArrowheads="1"/>
            </p:cNvSpPr>
            <p:nvPr/>
          </p:nvSpPr>
          <p:spPr bwMode="auto">
            <a:xfrm>
              <a:off x="1404813" y="2696908"/>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9" name="Oval 14">
              <a:extLst>
                <a:ext uri="{FF2B5EF4-FFF2-40B4-BE49-F238E27FC236}">
                  <a16:creationId xmlns:a16="http://schemas.microsoft.com/office/drawing/2014/main" id="{A143D99D-6CEA-E04C-9BF6-0176CB767744}"/>
                </a:ext>
              </a:extLst>
            </p:cNvPr>
            <p:cNvSpPr>
              <a:spLocks noChangeAspect="1" noChangeArrowheads="1"/>
            </p:cNvSpPr>
            <p:nvPr/>
          </p:nvSpPr>
          <p:spPr bwMode="auto">
            <a:xfrm>
              <a:off x="1445718" y="322478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0" name="Oval 14">
              <a:extLst>
                <a:ext uri="{FF2B5EF4-FFF2-40B4-BE49-F238E27FC236}">
                  <a16:creationId xmlns:a16="http://schemas.microsoft.com/office/drawing/2014/main" id="{B241DE34-D351-EE41-B2A8-339CB731CF74}"/>
                </a:ext>
              </a:extLst>
            </p:cNvPr>
            <p:cNvSpPr>
              <a:spLocks noChangeAspect="1" noChangeArrowheads="1"/>
            </p:cNvSpPr>
            <p:nvPr/>
          </p:nvSpPr>
          <p:spPr bwMode="auto">
            <a:xfrm>
              <a:off x="1456449" y="2746121"/>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1" name="Oval 14">
              <a:extLst>
                <a:ext uri="{FF2B5EF4-FFF2-40B4-BE49-F238E27FC236}">
                  <a16:creationId xmlns:a16="http://schemas.microsoft.com/office/drawing/2014/main" id="{94F35EBD-4069-AE4B-8793-14BA01860F02}"/>
                </a:ext>
              </a:extLst>
            </p:cNvPr>
            <p:cNvSpPr>
              <a:spLocks noChangeAspect="1" noChangeArrowheads="1"/>
            </p:cNvSpPr>
            <p:nvPr/>
          </p:nvSpPr>
          <p:spPr bwMode="auto">
            <a:xfrm>
              <a:off x="720208" y="2743973"/>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2" name="Oval 14">
              <a:extLst>
                <a:ext uri="{FF2B5EF4-FFF2-40B4-BE49-F238E27FC236}">
                  <a16:creationId xmlns:a16="http://schemas.microsoft.com/office/drawing/2014/main" id="{1532501C-64EA-D847-96AB-9D9B6F16DB1B}"/>
                </a:ext>
              </a:extLst>
            </p:cNvPr>
            <p:cNvSpPr>
              <a:spLocks noChangeAspect="1" noChangeArrowheads="1"/>
            </p:cNvSpPr>
            <p:nvPr/>
          </p:nvSpPr>
          <p:spPr bwMode="auto">
            <a:xfrm>
              <a:off x="2418073" y="274182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3" name="Oval 14">
              <a:extLst>
                <a:ext uri="{FF2B5EF4-FFF2-40B4-BE49-F238E27FC236}">
                  <a16:creationId xmlns:a16="http://schemas.microsoft.com/office/drawing/2014/main" id="{BD5DFD4B-FBDA-014E-9CF5-787C6E679D22}"/>
                </a:ext>
              </a:extLst>
            </p:cNvPr>
            <p:cNvSpPr>
              <a:spLocks noChangeAspect="1" noChangeArrowheads="1"/>
            </p:cNvSpPr>
            <p:nvPr/>
          </p:nvSpPr>
          <p:spPr bwMode="auto">
            <a:xfrm>
              <a:off x="2609110" y="2739677"/>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5E1E0AA-2040-4948-A764-2C99B673342E}"/>
                    </a:ext>
                  </a:extLst>
                </p:cNvPr>
                <p:cNvSpPr txBox="1"/>
                <p:nvPr/>
              </p:nvSpPr>
              <p:spPr>
                <a:xfrm>
                  <a:off x="927710" y="226156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𝑏</m:t>
                        </m:r>
                      </m:oMath>
                    </m:oMathPara>
                  </a14:m>
                  <a:endParaRPr lang="en-US" baseline="-25000" dirty="0"/>
                </a:p>
              </p:txBody>
            </p:sp>
          </mc:Choice>
          <mc:Fallback xmlns="">
            <p:sp>
              <p:nvSpPr>
                <p:cNvPr id="125" name="TextBox 124">
                  <a:extLst>
                    <a:ext uri="{FF2B5EF4-FFF2-40B4-BE49-F238E27FC236}">
                      <a16:creationId xmlns:a16="http://schemas.microsoft.com/office/drawing/2014/main" id="{A5E1E0AA-2040-4948-A764-2C99B673342E}"/>
                    </a:ext>
                  </a:extLst>
                </p:cNvPr>
                <p:cNvSpPr txBox="1">
                  <a:spLocks noRot="1" noChangeAspect="1" noMove="1" noResize="1" noEditPoints="1" noAdjustHandles="1" noChangeArrowheads="1" noChangeShapeType="1" noTextEdit="1"/>
                </p:cNvSpPr>
                <p:nvPr/>
              </p:nvSpPr>
              <p:spPr>
                <a:xfrm>
                  <a:off x="927710" y="2261564"/>
                  <a:ext cx="633999"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0EA3B2D1-1727-4741-AEC4-050D7C8B8891}"/>
                    </a:ext>
                  </a:extLst>
                </p:cNvPr>
                <p:cNvSpPr txBox="1"/>
                <p:nvPr/>
              </p:nvSpPr>
              <p:spPr>
                <a:xfrm>
                  <a:off x="999344" y="34558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𝑒</m:t>
                        </m:r>
                      </m:oMath>
                    </m:oMathPara>
                  </a14:m>
                  <a:endParaRPr lang="en-US" baseline="-25000" dirty="0"/>
                </a:p>
              </p:txBody>
            </p:sp>
          </mc:Choice>
          <mc:Fallback xmlns="">
            <p:sp>
              <p:nvSpPr>
                <p:cNvPr id="126" name="TextBox 125">
                  <a:extLst>
                    <a:ext uri="{FF2B5EF4-FFF2-40B4-BE49-F238E27FC236}">
                      <a16:creationId xmlns:a16="http://schemas.microsoft.com/office/drawing/2014/main" id="{0EA3B2D1-1727-4741-AEC4-050D7C8B8891}"/>
                    </a:ext>
                  </a:extLst>
                </p:cNvPr>
                <p:cNvSpPr txBox="1">
                  <a:spLocks noRot="1" noChangeAspect="1" noMove="1" noResize="1" noEditPoints="1" noAdjustHandles="1" noChangeArrowheads="1" noChangeShapeType="1" noTextEdit="1"/>
                </p:cNvSpPr>
                <p:nvPr/>
              </p:nvSpPr>
              <p:spPr>
                <a:xfrm>
                  <a:off x="999344" y="3455849"/>
                  <a:ext cx="633999"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20476E3-B35A-3340-9901-647EB2F0E79A}"/>
                    </a:ext>
                  </a:extLst>
                </p:cNvPr>
                <p:cNvSpPr txBox="1"/>
                <p:nvPr/>
              </p:nvSpPr>
              <p:spPr>
                <a:xfrm>
                  <a:off x="1641142" y="327339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𝑑</m:t>
                        </m:r>
                      </m:oMath>
                    </m:oMathPara>
                  </a14:m>
                  <a:endParaRPr lang="en-US" baseline="-25000" dirty="0"/>
                </a:p>
              </p:txBody>
            </p:sp>
          </mc:Choice>
          <mc:Fallback xmlns="">
            <p:sp>
              <p:nvSpPr>
                <p:cNvPr id="127" name="TextBox 126">
                  <a:extLst>
                    <a:ext uri="{FF2B5EF4-FFF2-40B4-BE49-F238E27FC236}">
                      <a16:creationId xmlns:a16="http://schemas.microsoft.com/office/drawing/2014/main" id="{B20476E3-B35A-3340-9901-647EB2F0E79A}"/>
                    </a:ext>
                  </a:extLst>
                </p:cNvPr>
                <p:cNvSpPr txBox="1">
                  <a:spLocks noRot="1" noChangeAspect="1" noMove="1" noResize="1" noEditPoints="1" noAdjustHandles="1" noChangeArrowheads="1" noChangeShapeType="1" noTextEdit="1"/>
                </p:cNvSpPr>
                <p:nvPr/>
              </p:nvSpPr>
              <p:spPr>
                <a:xfrm>
                  <a:off x="1641142" y="3273396"/>
                  <a:ext cx="633999" cy="369332"/>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03" y="1565133"/>
                <a:ext cx="7245042" cy="2315011"/>
              </a:xfrm>
              <a:prstGeom prst="rect">
                <a:avLst/>
              </a:prstGeom>
              <a:noFill/>
            </p:spPr>
            <p:txBody>
              <a:bodyPr wrap="square" rtlCol="0">
                <a:noAutofit/>
              </a:bodyPr>
              <a:lstStyle/>
              <a:p>
                <a:pPr marL="285750" indent="-285750">
                  <a:buFont typeface="Arial" panose="020B0604020202020204" pitchFamily="34" charset="0"/>
                  <a:buChar char="•"/>
                </a:pPr>
                <a:r>
                  <a:rPr lang="en-US" dirty="0"/>
                  <a:t>Diode model: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𝑒𝑉</m:t>
                                </m:r>
                              </m:num>
                              <m:den>
                                <m:r>
                                  <a:rPr lang="en-US" b="0" i="1" smtClean="0">
                                    <a:latin typeface="Cambria Math" panose="02040503050406030204" pitchFamily="18" charset="0"/>
                                  </a:rPr>
                                  <m:t>𝑘𝑇</m:t>
                                </m:r>
                              </m:den>
                            </m:f>
                          </m:e>
                        </m:d>
                      </m:e>
                    </m:func>
                    <m:r>
                      <a:rPr lang="en-US" b="0" i="1" smtClean="0">
                        <a:latin typeface="Cambria Math" panose="02040503050406030204" pitchFamily="18" charset="0"/>
                      </a:rPr>
                      <m:t>−1)</m:t>
                    </m:r>
                  </m:oMath>
                </a14:m>
                <a:r>
                  <a:rPr lang="en-US" dirty="0"/>
                  <a:t>,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𝑒</m:t>
                        </m:r>
                      </m:num>
                      <m:den>
                        <m:r>
                          <a:rPr lang="en-US" b="0" i="1" dirty="0" smtClean="0">
                            <a:latin typeface="Cambria Math" panose="02040503050406030204" pitchFamily="18" charset="0"/>
                          </a:rPr>
                          <m:t>𝑘𝑇</m:t>
                        </m:r>
                      </m:den>
                    </m:f>
                    <m:r>
                      <a:rPr lang="en-US" b="0" i="1" dirty="0" smtClean="0">
                        <a:latin typeface="Cambria Math" panose="02040503050406030204" pitchFamily="18" charset="0"/>
                      </a:rPr>
                      <m:t>=40</m:t>
                    </m:r>
                    <m:r>
                      <a:rPr lang="en-US" b="0" i="1" dirty="0" smtClean="0">
                        <a:latin typeface="Cambria Math" panose="02040503050406030204" pitchFamily="18" charset="0"/>
                      </a:rPr>
                      <m:t>𝑉</m:t>
                    </m:r>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𝑑𝑉</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𝑘𝑇</m:t>
                        </m:r>
                      </m:den>
                    </m:f>
                  </m:oMath>
                </a14:m>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03" y="1565133"/>
                <a:ext cx="7245042" cy="2315011"/>
              </a:xfrm>
              <a:prstGeom prst="rect">
                <a:avLst/>
              </a:prstGeom>
              <a:blipFill>
                <a:blip r:embed="rId18"/>
                <a:stretch>
                  <a:fillRect l="-35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966F5FF-559E-AC47-81CE-5284967676DA}"/>
              </a:ext>
            </a:extLst>
          </p:cNvPr>
          <p:cNvGrpSpPr/>
          <p:nvPr/>
        </p:nvGrpSpPr>
        <p:grpSpPr>
          <a:xfrm>
            <a:off x="4872393" y="4175534"/>
            <a:ext cx="3367941" cy="1587805"/>
            <a:chOff x="3283224" y="3625355"/>
            <a:chExt cx="3367941" cy="1587805"/>
          </a:xfrm>
        </p:grpSpPr>
        <p:sp>
          <p:nvSpPr>
            <p:cNvPr id="108" name="Freeform 12">
              <a:extLst>
                <a:ext uri="{FF2B5EF4-FFF2-40B4-BE49-F238E27FC236}">
                  <a16:creationId xmlns:a16="http://schemas.microsoft.com/office/drawing/2014/main" id="{989A2603-E942-2C41-9DCD-838859DC6FC5}"/>
                </a:ext>
              </a:extLst>
            </p:cNvPr>
            <p:cNvSpPr>
              <a:spLocks noChangeAspect="1"/>
            </p:cNvSpPr>
            <p:nvPr/>
          </p:nvSpPr>
          <p:spPr bwMode="auto">
            <a:xfrm>
              <a:off x="3658119" y="4059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03">
              <a:extLst>
                <a:ext uri="{FF2B5EF4-FFF2-40B4-BE49-F238E27FC236}">
                  <a16:creationId xmlns:a16="http://schemas.microsoft.com/office/drawing/2014/main" id="{2458BB63-872A-C345-A5D6-229220FFDA66}"/>
                </a:ext>
              </a:extLst>
            </p:cNvPr>
            <p:cNvGrpSpPr>
              <a:grpSpLocks/>
            </p:cNvGrpSpPr>
            <p:nvPr/>
          </p:nvGrpSpPr>
          <p:grpSpPr bwMode="auto">
            <a:xfrm rot="10800000">
              <a:off x="4485478" y="4048691"/>
              <a:ext cx="304800" cy="762000"/>
              <a:chOff x="3216" y="2400"/>
              <a:chExt cx="192" cy="480"/>
            </a:xfrm>
          </p:grpSpPr>
          <p:sp>
            <p:nvSpPr>
              <p:cNvPr id="156" name="Line 46">
                <a:extLst>
                  <a:ext uri="{FF2B5EF4-FFF2-40B4-BE49-F238E27FC236}">
                    <a16:creationId xmlns:a16="http://schemas.microsoft.com/office/drawing/2014/main" id="{DB7F9854-B6DC-4E45-84E9-87A1D3EBCDE4}"/>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7">
                <a:extLst>
                  <a:ext uri="{FF2B5EF4-FFF2-40B4-BE49-F238E27FC236}">
                    <a16:creationId xmlns:a16="http://schemas.microsoft.com/office/drawing/2014/main" id="{0E3DCC91-48F4-F84F-AC9B-5389B94B6135}"/>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48">
                <a:extLst>
                  <a:ext uri="{FF2B5EF4-FFF2-40B4-BE49-F238E27FC236}">
                    <a16:creationId xmlns:a16="http://schemas.microsoft.com/office/drawing/2014/main" id="{2D4BBD8A-38D9-094B-BC51-B6AD6DBB449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9" name="Freeform 49">
                <a:extLst>
                  <a:ext uri="{FF2B5EF4-FFF2-40B4-BE49-F238E27FC236}">
                    <a16:creationId xmlns:a16="http://schemas.microsoft.com/office/drawing/2014/main" id="{714566AF-F49B-5246-8E3C-3CA7837A438D}"/>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60" name="Freeform 50">
                <a:extLst>
                  <a:ext uri="{FF2B5EF4-FFF2-40B4-BE49-F238E27FC236}">
                    <a16:creationId xmlns:a16="http://schemas.microsoft.com/office/drawing/2014/main" id="{E3FB08C9-455C-7E4C-8065-3DCA826B28DF}"/>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0" name="Group 13">
              <a:extLst>
                <a:ext uri="{FF2B5EF4-FFF2-40B4-BE49-F238E27FC236}">
                  <a16:creationId xmlns:a16="http://schemas.microsoft.com/office/drawing/2014/main" id="{5F0EB83D-0ABE-8F42-AE8E-9B85AE08E6E1}"/>
                </a:ext>
              </a:extLst>
            </p:cNvPr>
            <p:cNvGrpSpPr>
              <a:grpSpLocks noChangeAspect="1"/>
            </p:cNvGrpSpPr>
            <p:nvPr/>
          </p:nvGrpSpPr>
          <p:grpSpPr bwMode="auto">
            <a:xfrm>
              <a:off x="3655515" y="3994643"/>
              <a:ext cx="152400" cy="152400"/>
              <a:chOff x="1344" y="2064"/>
              <a:chExt cx="192" cy="192"/>
            </a:xfrm>
          </p:grpSpPr>
          <p:sp>
            <p:nvSpPr>
              <p:cNvPr id="152" name="Oval 14">
                <a:extLst>
                  <a:ext uri="{FF2B5EF4-FFF2-40B4-BE49-F238E27FC236}">
                    <a16:creationId xmlns:a16="http://schemas.microsoft.com/office/drawing/2014/main" id="{1975575F-D8EF-734E-8C12-56658778F2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3" name="Rectangle 15">
                <a:extLst>
                  <a:ext uri="{FF2B5EF4-FFF2-40B4-BE49-F238E27FC236}">
                    <a16:creationId xmlns:a16="http://schemas.microsoft.com/office/drawing/2014/main" id="{A50C7161-AAFE-A640-B238-D65568CDBF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0A446329-AB24-3C4A-A56F-BD5A5D80DEA7}"/>
                    </a:ext>
                  </a:extLst>
                </p:cNvPr>
                <p:cNvSpPr txBox="1"/>
                <p:nvPr/>
              </p:nvSpPr>
              <p:spPr>
                <a:xfrm>
                  <a:off x="3775208" y="3896286"/>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m:t>
                        </m:r>
                      </m:oMath>
                    </m:oMathPara>
                  </a14:m>
                  <a:endParaRPr lang="en-US" b="0" dirty="0"/>
                </a:p>
              </p:txBody>
            </p:sp>
          </mc:Choice>
          <mc:Fallback xmlns="">
            <p:sp>
              <p:nvSpPr>
                <p:cNvPr id="131" name="TextBox 130">
                  <a:extLst>
                    <a:ext uri="{FF2B5EF4-FFF2-40B4-BE49-F238E27FC236}">
                      <a16:creationId xmlns:a16="http://schemas.microsoft.com/office/drawing/2014/main" id="{0A446329-AB24-3C4A-A56F-BD5A5D80DEA7}"/>
                    </a:ext>
                  </a:extLst>
                </p:cNvPr>
                <p:cNvSpPr txBox="1">
                  <a:spLocks noRot="1" noChangeAspect="1" noMove="1" noResize="1" noEditPoints="1" noAdjustHandles="1" noChangeArrowheads="1" noChangeShapeType="1" noTextEdit="1"/>
                </p:cNvSpPr>
                <p:nvPr/>
              </p:nvSpPr>
              <p:spPr>
                <a:xfrm>
                  <a:off x="3775208" y="3896286"/>
                  <a:ext cx="414130" cy="369332"/>
                </a:xfrm>
                <a:prstGeom prst="rect">
                  <a:avLst/>
                </a:prstGeom>
                <a:blipFill>
                  <a:blip r:embed="rId19"/>
                  <a:stretch>
                    <a:fillRect/>
                  </a:stretch>
                </a:blipFill>
              </p:spPr>
              <p:txBody>
                <a:bodyPr/>
                <a:lstStyle/>
                <a:p>
                  <a:r>
                    <a:rPr lang="en-US">
                      <a:noFill/>
                    </a:rPr>
                    <a:t> </a:t>
                  </a:r>
                </a:p>
              </p:txBody>
            </p:sp>
          </mc:Fallback>
        </mc:AlternateContent>
        <p:grpSp>
          <p:nvGrpSpPr>
            <p:cNvPr id="132" name="Group 13">
              <a:extLst>
                <a:ext uri="{FF2B5EF4-FFF2-40B4-BE49-F238E27FC236}">
                  <a16:creationId xmlns:a16="http://schemas.microsoft.com/office/drawing/2014/main" id="{232554E9-413D-F644-8AEF-F9C13A3330F2}"/>
                </a:ext>
              </a:extLst>
            </p:cNvPr>
            <p:cNvGrpSpPr>
              <a:grpSpLocks noChangeAspect="1"/>
            </p:cNvGrpSpPr>
            <p:nvPr/>
          </p:nvGrpSpPr>
          <p:grpSpPr bwMode="auto">
            <a:xfrm>
              <a:off x="4560920" y="4741503"/>
              <a:ext cx="152400" cy="152400"/>
              <a:chOff x="1344" y="2064"/>
              <a:chExt cx="192" cy="192"/>
            </a:xfrm>
          </p:grpSpPr>
          <p:sp>
            <p:nvSpPr>
              <p:cNvPr id="150" name="Oval 14">
                <a:extLst>
                  <a:ext uri="{FF2B5EF4-FFF2-40B4-BE49-F238E27FC236}">
                    <a16:creationId xmlns:a16="http://schemas.microsoft.com/office/drawing/2014/main" id="{3F6116EB-9037-B145-85ED-C7E6372149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1" name="Rectangle 15">
                <a:extLst>
                  <a:ext uri="{FF2B5EF4-FFF2-40B4-BE49-F238E27FC236}">
                    <a16:creationId xmlns:a16="http://schemas.microsoft.com/office/drawing/2014/main" id="{E6B4972F-70FF-1F45-A45F-F5001A02CF1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34" name="Straight Connector 133">
              <a:extLst>
                <a:ext uri="{FF2B5EF4-FFF2-40B4-BE49-F238E27FC236}">
                  <a16:creationId xmlns:a16="http://schemas.microsoft.com/office/drawing/2014/main" id="{D9FD91B2-A479-EE49-B9CC-F8D73F687ABD}"/>
                </a:ext>
              </a:extLst>
            </p:cNvPr>
            <p:cNvCxnSpPr>
              <a:cxnSpLocks/>
            </p:cNvCxnSpPr>
            <p:nvPr/>
          </p:nvCxnSpPr>
          <p:spPr>
            <a:xfrm>
              <a:off x="4623868" y="4032509"/>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6" name="Group 13">
              <a:extLst>
                <a:ext uri="{FF2B5EF4-FFF2-40B4-BE49-F238E27FC236}">
                  <a16:creationId xmlns:a16="http://schemas.microsoft.com/office/drawing/2014/main" id="{FD9E8F94-1216-594A-9E11-81BBBBFFDD39}"/>
                </a:ext>
              </a:extLst>
            </p:cNvPr>
            <p:cNvGrpSpPr>
              <a:grpSpLocks noChangeAspect="1"/>
            </p:cNvGrpSpPr>
            <p:nvPr/>
          </p:nvGrpSpPr>
          <p:grpSpPr bwMode="auto">
            <a:xfrm>
              <a:off x="5402434" y="3964015"/>
              <a:ext cx="152400" cy="152400"/>
              <a:chOff x="1344" y="2064"/>
              <a:chExt cx="192" cy="192"/>
            </a:xfrm>
          </p:grpSpPr>
          <p:sp>
            <p:nvSpPr>
              <p:cNvPr id="146" name="Oval 14">
                <a:extLst>
                  <a:ext uri="{FF2B5EF4-FFF2-40B4-BE49-F238E27FC236}">
                    <a16:creationId xmlns:a16="http://schemas.microsoft.com/office/drawing/2014/main" id="{8BBB910D-5488-3F46-92A8-8F8DC7013C8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35FA476C-F21D-134E-86BF-A2C5870DBF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32405AC3-E053-4940-A2AB-83D934C00460}"/>
                    </a:ext>
                  </a:extLst>
                </p:cNvPr>
                <p:cNvSpPr txBox="1"/>
                <p:nvPr/>
              </p:nvSpPr>
              <p:spPr>
                <a:xfrm>
                  <a:off x="5326651" y="402219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38" name="TextBox 137">
                  <a:extLst>
                    <a:ext uri="{FF2B5EF4-FFF2-40B4-BE49-F238E27FC236}">
                      <a16:creationId xmlns:a16="http://schemas.microsoft.com/office/drawing/2014/main" id="{32405AC3-E053-4940-A2AB-83D934C00460}"/>
                    </a:ext>
                  </a:extLst>
                </p:cNvPr>
                <p:cNvSpPr txBox="1">
                  <a:spLocks noRot="1" noChangeAspect="1" noMove="1" noResize="1" noEditPoints="1" noAdjustHandles="1" noChangeArrowheads="1" noChangeShapeType="1" noTextEdit="1"/>
                </p:cNvSpPr>
                <p:nvPr/>
              </p:nvSpPr>
              <p:spPr>
                <a:xfrm>
                  <a:off x="5326651" y="4022191"/>
                  <a:ext cx="414130"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B81EF67B-1D53-A94B-8607-B492BF4B9CBF}"/>
                    </a:ext>
                  </a:extLst>
                </p:cNvPr>
                <p:cNvSpPr txBox="1"/>
                <p:nvPr/>
              </p:nvSpPr>
              <p:spPr>
                <a:xfrm>
                  <a:off x="4495552" y="484382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oMath>
                    </m:oMathPara>
                  </a14:m>
                  <a:endParaRPr lang="en-US" b="0" dirty="0"/>
                </a:p>
              </p:txBody>
            </p:sp>
          </mc:Choice>
          <mc:Fallback xmlns="">
            <p:sp>
              <p:nvSpPr>
                <p:cNvPr id="139" name="TextBox 138">
                  <a:extLst>
                    <a:ext uri="{FF2B5EF4-FFF2-40B4-BE49-F238E27FC236}">
                      <a16:creationId xmlns:a16="http://schemas.microsoft.com/office/drawing/2014/main" id="{B81EF67B-1D53-A94B-8607-B492BF4B9CBF}"/>
                    </a:ext>
                  </a:extLst>
                </p:cNvPr>
                <p:cNvSpPr txBox="1">
                  <a:spLocks noRot="1" noChangeAspect="1" noMove="1" noResize="1" noEditPoints="1" noAdjustHandles="1" noChangeArrowheads="1" noChangeShapeType="1" noTextEdit="1"/>
                </p:cNvSpPr>
                <p:nvPr/>
              </p:nvSpPr>
              <p:spPr>
                <a:xfrm>
                  <a:off x="4495552" y="4843828"/>
                  <a:ext cx="414130"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76CB415F-46CF-114E-957B-639291F0C973}"/>
                    </a:ext>
                  </a:extLst>
                </p:cNvPr>
                <p:cNvSpPr txBox="1"/>
                <p:nvPr/>
              </p:nvSpPr>
              <p:spPr>
                <a:xfrm>
                  <a:off x="3283224" y="423200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oMath>
                    </m:oMathPara>
                  </a14:m>
                  <a:endParaRPr lang="en-US" baseline="-25000" dirty="0"/>
                </a:p>
              </p:txBody>
            </p:sp>
          </mc:Choice>
          <mc:Fallback xmlns="">
            <p:sp>
              <p:nvSpPr>
                <p:cNvPr id="140" name="TextBox 139">
                  <a:extLst>
                    <a:ext uri="{FF2B5EF4-FFF2-40B4-BE49-F238E27FC236}">
                      <a16:creationId xmlns:a16="http://schemas.microsoft.com/office/drawing/2014/main" id="{76CB415F-46CF-114E-957B-639291F0C973}"/>
                    </a:ext>
                  </a:extLst>
                </p:cNvPr>
                <p:cNvSpPr txBox="1">
                  <a:spLocks noRot="1" noChangeAspect="1" noMove="1" noResize="1" noEditPoints="1" noAdjustHandles="1" noChangeArrowheads="1" noChangeShapeType="1" noTextEdit="1"/>
                </p:cNvSpPr>
                <p:nvPr/>
              </p:nvSpPr>
              <p:spPr>
                <a:xfrm>
                  <a:off x="3283224" y="4232001"/>
                  <a:ext cx="414130"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C50F2C7-CB93-6449-B7CC-A8F0F2E452FE}"/>
                    </a:ext>
                  </a:extLst>
                </p:cNvPr>
                <p:cNvSpPr txBox="1"/>
                <p:nvPr/>
              </p:nvSpPr>
              <p:spPr>
                <a:xfrm>
                  <a:off x="4935290" y="4491118"/>
                  <a:ext cx="1715875"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𝑖</m:t>
                      </m:r>
                      <m:r>
                        <a:rPr lang="en-US" b="0" i="1" baseline="-25000" smtClean="0">
                          <a:latin typeface="Cambria Math" panose="02040503050406030204" pitchFamily="18" charset="0"/>
                        </a:rPr>
                        <m:t>1</m:t>
                      </m:r>
                      <m:r>
                        <a:rPr lang="en-US" b="0" i="1" smtClean="0">
                          <a:latin typeface="Cambria Math" panose="02040503050406030204" pitchFamily="18" charset="0"/>
                        </a:rPr>
                        <m:t>h</m:t>
                      </m:r>
                      <m:r>
                        <a:rPr lang="en-US" b="0" i="1" baseline="-25000" smtClean="0">
                          <a:latin typeface="Cambria Math" panose="02040503050406030204" pitchFamily="18" charset="0"/>
                        </a:rPr>
                        <m:t>𝑓𝑒</m:t>
                      </m:r>
                    </m:oMath>
                  </a14:m>
                  <a:r>
                    <a:rPr lang="en-US" dirty="0"/>
                    <a:t> or g</a:t>
                  </a:r>
                  <a:r>
                    <a:rPr lang="en-US" baseline="-25000" dirty="0"/>
                    <a:t>m</a:t>
                  </a:r>
                  <a:r>
                    <a:rPr lang="en-US" dirty="0"/>
                    <a:t>v</a:t>
                  </a:r>
                  <a:r>
                    <a:rPr lang="en-US" baseline="-25000" dirty="0"/>
                    <a:t>1</a:t>
                  </a:r>
                </a:p>
              </p:txBody>
            </p:sp>
          </mc:Choice>
          <mc:Fallback xmlns="">
            <p:sp>
              <p:nvSpPr>
                <p:cNvPr id="142" name="TextBox 141">
                  <a:extLst>
                    <a:ext uri="{FF2B5EF4-FFF2-40B4-BE49-F238E27FC236}">
                      <a16:creationId xmlns:a16="http://schemas.microsoft.com/office/drawing/2014/main" id="{2C50F2C7-CB93-6449-B7CC-A8F0F2E452FE}"/>
                    </a:ext>
                  </a:extLst>
                </p:cNvPr>
                <p:cNvSpPr txBox="1">
                  <a:spLocks noRot="1" noChangeAspect="1" noMove="1" noResize="1" noEditPoints="1" noAdjustHandles="1" noChangeArrowheads="1" noChangeShapeType="1" noTextEdit="1"/>
                </p:cNvSpPr>
                <p:nvPr/>
              </p:nvSpPr>
              <p:spPr>
                <a:xfrm>
                  <a:off x="4935290" y="4491118"/>
                  <a:ext cx="1715875" cy="369332"/>
                </a:xfrm>
                <a:prstGeom prst="rect">
                  <a:avLst/>
                </a:prstGeom>
                <a:blipFill>
                  <a:blip r:embed="rId23"/>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7629532D-5FC6-7443-9ACA-6998F9240BF6}"/>
                    </a:ext>
                  </a:extLst>
                </p:cNvPr>
                <p:cNvSpPr txBox="1"/>
                <p:nvPr/>
              </p:nvSpPr>
              <p:spPr>
                <a:xfrm>
                  <a:off x="3313736" y="3821976"/>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1</m:t>
                      </m:r>
                    </m:oMath>
                  </a14:m>
                  <a:endParaRPr lang="en-US" baseline="-25000" dirty="0"/>
                </a:p>
              </p:txBody>
            </p:sp>
          </mc:Choice>
          <mc:Fallback xmlns="">
            <p:sp>
              <p:nvSpPr>
                <p:cNvPr id="144" name="TextBox 143">
                  <a:extLst>
                    <a:ext uri="{FF2B5EF4-FFF2-40B4-BE49-F238E27FC236}">
                      <a16:creationId xmlns:a16="http://schemas.microsoft.com/office/drawing/2014/main" id="{7629532D-5FC6-7443-9ACA-6998F9240BF6}"/>
                    </a:ext>
                  </a:extLst>
                </p:cNvPr>
                <p:cNvSpPr txBox="1">
                  <a:spLocks noRot="1" noChangeAspect="1" noMove="1" noResize="1" noEditPoints="1" noAdjustHandles="1" noChangeArrowheads="1" noChangeShapeType="1" noTextEdit="1"/>
                </p:cNvSpPr>
                <p:nvPr/>
              </p:nvSpPr>
              <p:spPr>
                <a:xfrm>
                  <a:off x="3313736" y="3821976"/>
                  <a:ext cx="414130" cy="369332"/>
                </a:xfrm>
                <a:prstGeom prst="rect">
                  <a:avLst/>
                </a:prstGeom>
                <a:blipFill>
                  <a:blip r:embed="rId24"/>
                  <a:stretch>
                    <a:fillRect l="-882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8B1F11A2-B3C6-B240-8535-B1DEEB832F47}"/>
                    </a:ext>
                  </a:extLst>
                </p:cNvPr>
                <p:cNvSpPr txBox="1"/>
                <p:nvPr/>
              </p:nvSpPr>
              <p:spPr>
                <a:xfrm>
                  <a:off x="5346430" y="3625355"/>
                  <a:ext cx="414130" cy="369332"/>
                </a:xfrm>
                <a:prstGeom prst="rect">
                  <a:avLst/>
                </a:prstGeom>
                <a:noFill/>
              </p:spPr>
              <p:txBody>
                <a:bodyPr wrap="square" rtlCol="0">
                  <a:spAutoFit/>
                </a:bodyPr>
                <a:lstStyle/>
                <a:p>
                  <a:r>
                    <a:rPr lang="en-US" b="0" dirty="0"/>
                    <a:t>v</a:t>
                  </a:r>
                  <a14:m>
                    <m:oMath xmlns:m="http://schemas.openxmlformats.org/officeDocument/2006/math">
                      <m:r>
                        <a:rPr lang="en-US" b="0" i="1" baseline="-25000" smtClean="0">
                          <a:latin typeface="Cambria Math" panose="02040503050406030204" pitchFamily="18" charset="0"/>
                        </a:rPr>
                        <m:t>2</m:t>
                      </m:r>
                    </m:oMath>
                  </a14:m>
                  <a:endParaRPr lang="en-US" baseline="-25000" dirty="0"/>
                </a:p>
              </p:txBody>
            </p:sp>
          </mc:Choice>
          <mc:Fallback xmlns="">
            <p:sp>
              <p:nvSpPr>
                <p:cNvPr id="145" name="TextBox 144">
                  <a:extLst>
                    <a:ext uri="{FF2B5EF4-FFF2-40B4-BE49-F238E27FC236}">
                      <a16:creationId xmlns:a16="http://schemas.microsoft.com/office/drawing/2014/main" id="{8B1F11A2-B3C6-B240-8535-B1DEEB832F47}"/>
                    </a:ext>
                  </a:extLst>
                </p:cNvPr>
                <p:cNvSpPr txBox="1">
                  <a:spLocks noRot="1" noChangeAspect="1" noMove="1" noResize="1" noEditPoints="1" noAdjustHandles="1" noChangeArrowheads="1" noChangeShapeType="1" noTextEdit="1"/>
                </p:cNvSpPr>
                <p:nvPr/>
              </p:nvSpPr>
              <p:spPr>
                <a:xfrm>
                  <a:off x="5346430" y="3625355"/>
                  <a:ext cx="414130" cy="369332"/>
                </a:xfrm>
                <a:prstGeom prst="rect">
                  <a:avLst/>
                </a:prstGeom>
                <a:blipFill>
                  <a:blip r:embed="rId25"/>
                  <a:stretch>
                    <a:fillRect l="-15152" t="-6452" b="-22581"/>
                  </a:stretch>
                </a:blipFill>
              </p:spPr>
              <p:txBody>
                <a:bodyPr/>
                <a:lstStyle/>
                <a:p>
                  <a:r>
                    <a:rPr lang="en-US">
                      <a:noFill/>
                    </a:rPr>
                    <a:t> </a:t>
                  </a:r>
                </a:p>
              </p:txBody>
            </p:sp>
          </mc:Fallback>
        </mc:AlternateContent>
        <p:cxnSp>
          <p:nvCxnSpPr>
            <p:cNvPr id="170" name="Straight Connector 169">
              <a:extLst>
                <a:ext uri="{FF2B5EF4-FFF2-40B4-BE49-F238E27FC236}">
                  <a16:creationId xmlns:a16="http://schemas.microsoft.com/office/drawing/2014/main" id="{C5BFE68E-39D7-7C4F-9C14-7B01865C9051}"/>
                </a:ext>
              </a:extLst>
            </p:cNvPr>
            <p:cNvCxnSpPr>
              <a:cxnSpLocks/>
            </p:cNvCxnSpPr>
            <p:nvPr/>
          </p:nvCxnSpPr>
          <p:spPr>
            <a:xfrm>
              <a:off x="3725959" y="4817703"/>
              <a:ext cx="8730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39336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584216" y="393837"/>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348816" y="127913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348816" y="1279135"/>
                <a:ext cx="8478597" cy="4765172"/>
              </a:xfrm>
              <a:prstGeom prst="rect">
                <a:avLst/>
              </a:prstGeom>
              <a:blipFill>
                <a:blip r:embed="rId3"/>
                <a:stretch>
                  <a:fillRect l="-448" t="-265"/>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910995" y="3939884"/>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21304518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108" name="Group 107">
            <a:extLst>
              <a:ext uri="{FF2B5EF4-FFF2-40B4-BE49-F238E27FC236}">
                <a16:creationId xmlns:a16="http://schemas.microsoft.com/office/drawing/2014/main" id="{52F91CE2-CEF1-5E42-B8FE-F572432CF2F9}"/>
              </a:ext>
            </a:extLst>
          </p:cNvPr>
          <p:cNvGrpSpPr/>
          <p:nvPr/>
        </p:nvGrpSpPr>
        <p:grpSpPr>
          <a:xfrm>
            <a:off x="326263" y="3466489"/>
            <a:ext cx="3950983" cy="3075226"/>
            <a:chOff x="7598228" y="2237006"/>
            <a:chExt cx="3950983" cy="3075226"/>
          </a:xfrm>
        </p:grpSpPr>
        <p:sp>
          <p:nvSpPr>
            <p:cNvPr id="33" name="TextBox 32">
              <a:extLst>
                <a:ext uri="{FF2B5EF4-FFF2-40B4-BE49-F238E27FC236}">
                  <a16:creationId xmlns:a16="http://schemas.microsoft.com/office/drawing/2014/main" id="{24EB9DA6-501F-7B49-A287-8D50128217A9}"/>
                </a:ext>
              </a:extLst>
            </p:cNvPr>
            <p:cNvSpPr txBox="1"/>
            <p:nvPr/>
          </p:nvSpPr>
          <p:spPr>
            <a:xfrm>
              <a:off x="9402269" y="2305677"/>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086589" y="2819400"/>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458203" y="2819400"/>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0743675" y="28302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534400" y="3581400"/>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157857" y="2749725"/>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000997" y="2832228"/>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063582" y="2837416"/>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8822610" y="2449286"/>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255317" y="2828827"/>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165244" y="2749725"/>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7935158" y="2760607"/>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154887" y="3537857"/>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134602" y="3581400"/>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0744203" y="3516087"/>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3" name="Group 82">
              <a:extLst>
                <a:ext uri="{FF2B5EF4-FFF2-40B4-BE49-F238E27FC236}">
                  <a16:creationId xmlns:a16="http://schemas.microsoft.com/office/drawing/2014/main" id="{2D72870D-1ADB-DA41-A1FE-E813A6FB7672}"/>
                </a:ext>
              </a:extLst>
            </p:cNvPr>
            <p:cNvGrpSpPr/>
            <p:nvPr/>
          </p:nvGrpSpPr>
          <p:grpSpPr>
            <a:xfrm>
              <a:off x="9078680" y="4093032"/>
              <a:ext cx="762000" cy="1219200"/>
              <a:chOff x="2362200" y="1905000"/>
              <a:chExt cx="762000" cy="1219200"/>
            </a:xfrm>
          </p:grpSpPr>
          <p:cxnSp>
            <p:nvCxnSpPr>
              <p:cNvPr id="84" name="Straight Connector 83">
                <a:extLst>
                  <a:ext uri="{FF2B5EF4-FFF2-40B4-BE49-F238E27FC236}">
                    <a16:creationId xmlns:a16="http://schemas.microsoft.com/office/drawing/2014/main" id="{444F5AF4-7759-074E-9214-3BC21285A584}"/>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3543B654-5902-FA48-AB60-C8047AC456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6F1EECC5-EA26-C943-8680-8965DC3618FD}"/>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65694454-F63A-0742-9C2F-FDE562B448A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8" name="Straight Connector 87">
                <a:extLst>
                  <a:ext uri="{FF2B5EF4-FFF2-40B4-BE49-F238E27FC236}">
                    <a16:creationId xmlns:a16="http://schemas.microsoft.com/office/drawing/2014/main" id="{B29C761F-6761-3442-93BA-B1D006D87D9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9" name="Straight Arrow Connector 88">
                <a:extLst>
                  <a:ext uri="{FF2B5EF4-FFF2-40B4-BE49-F238E27FC236}">
                    <a16:creationId xmlns:a16="http://schemas.microsoft.com/office/drawing/2014/main" id="{1DD2F248-4454-C145-B847-17401327203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0" name="TextBox 89">
                <a:extLst>
                  <a:ext uri="{FF2B5EF4-FFF2-40B4-BE49-F238E27FC236}">
                    <a16:creationId xmlns:a16="http://schemas.microsoft.com/office/drawing/2014/main" id="{74466A62-BC92-A04C-A411-7059651BFB9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1" name="TextBox 90">
                <a:extLst>
                  <a:ext uri="{FF2B5EF4-FFF2-40B4-BE49-F238E27FC236}">
                    <a16:creationId xmlns:a16="http://schemas.microsoft.com/office/drawing/2014/main" id="{CBAB3518-3771-184E-8401-BF218DAB05D8}"/>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92" name="TextBox 91">
                <a:extLst>
                  <a:ext uri="{FF2B5EF4-FFF2-40B4-BE49-F238E27FC236}">
                    <a16:creationId xmlns:a16="http://schemas.microsoft.com/office/drawing/2014/main" id="{45BEF5FE-014E-C44A-A5A5-059CB9600DD8}"/>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7892143" y="2760216"/>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7892143" y="2760216"/>
                  <a:ext cx="315158" cy="391902"/>
                </a:xfrm>
                <a:prstGeom prst="rect">
                  <a:avLst/>
                </a:prstGeom>
                <a:blipFill>
                  <a:blip r:embed="rId7"/>
                  <a:stretch>
                    <a:fillRect r="-38462"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099240" y="3107863"/>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099240" y="3107863"/>
                  <a:ext cx="315158" cy="391902"/>
                </a:xfrm>
                <a:prstGeom prst="rect">
                  <a:avLst/>
                </a:prstGeom>
                <a:blipFill>
                  <a:blip r:embed="rId8"/>
                  <a:stretch>
                    <a:fillRect r="-48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8730609" y="2237006"/>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8730609" y="2237006"/>
                  <a:ext cx="437621" cy="391902"/>
                </a:xfrm>
                <a:prstGeom prst="rect">
                  <a:avLst/>
                </a:prstGeom>
                <a:blipFill>
                  <a:blip r:embed="rId9"/>
                  <a:stretch>
                    <a:fillRect r="-11111"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0853051" y="2988819"/>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0853051" y="2988819"/>
                  <a:ext cx="315158" cy="369332"/>
                </a:xfrm>
                <a:prstGeom prst="rect">
                  <a:avLst/>
                </a:prstGeom>
                <a:blipFill>
                  <a:blip r:embed="rId10"/>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308778" y="3042549"/>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308778" y="3042549"/>
                  <a:ext cx="437621" cy="369332"/>
                </a:xfrm>
                <a:prstGeom prst="rect">
                  <a:avLst/>
                </a:prstGeom>
                <a:blipFill>
                  <a:blip r:embed="rId11"/>
                  <a:stretch>
                    <a:fillRect r="-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277089" y="3120628"/>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277089" y="3120628"/>
                  <a:ext cx="437621" cy="369332"/>
                </a:xfrm>
                <a:prstGeom prst="rect">
                  <a:avLst/>
                </a:prstGeom>
                <a:blipFill>
                  <a:blip r:embed="rId12"/>
                  <a:stretch>
                    <a:fillRect r="-69444" b="-6667"/>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179632" y="3505201"/>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179632" y="3413760"/>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7598228" y="256427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7598228" y="2564273"/>
                  <a:ext cx="31515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201397" y="265135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201397" y="2651357"/>
                  <a:ext cx="315158" cy="369332"/>
                </a:xfrm>
                <a:prstGeom prst="rect">
                  <a:avLst/>
                </a:prstGeom>
                <a:blipFill>
                  <a:blip r:embed="rId14"/>
                  <a:stretch>
                    <a:fillRect r="-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234053" y="3271844"/>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234053" y="3271844"/>
                  <a:ext cx="315158" cy="369332"/>
                </a:xfrm>
                <a:prstGeom prst="rect">
                  <a:avLst/>
                </a:prstGeom>
                <a:blipFill>
                  <a:blip r:embed="rId15"/>
                  <a:stretch>
                    <a:fillRect/>
                  </a:stretch>
                </a:blipFill>
              </p:spPr>
              <p:txBody>
                <a:bodyPr/>
                <a:lstStyle/>
                <a:p>
                  <a:r>
                    <a:rPr lang="en-US">
                      <a:noFill/>
                    </a:rPr>
                    <a:t> </a:t>
                  </a:r>
                </a:p>
              </p:txBody>
            </p:sp>
          </mc:Fallback>
        </mc:AlternateContent>
      </p:grpSp>
      <p:grpSp>
        <p:nvGrpSpPr>
          <p:cNvPr id="226" name="Group 225">
            <a:extLst>
              <a:ext uri="{FF2B5EF4-FFF2-40B4-BE49-F238E27FC236}">
                <a16:creationId xmlns:a16="http://schemas.microsoft.com/office/drawing/2014/main" id="{3ADD3620-8512-6A44-BEE8-9CFC7F4E8F6F}"/>
              </a:ext>
            </a:extLst>
          </p:cNvPr>
          <p:cNvGrpSpPr/>
          <p:nvPr/>
        </p:nvGrpSpPr>
        <p:grpSpPr>
          <a:xfrm>
            <a:off x="8485275" y="910961"/>
            <a:ext cx="3143412" cy="4414103"/>
            <a:chOff x="6837317" y="1054506"/>
            <a:chExt cx="3669662" cy="4966551"/>
          </a:xfrm>
        </p:grpSpPr>
        <p:sp>
          <p:nvSpPr>
            <p:cNvPr id="110" name="TextBox 109">
              <a:extLst>
                <a:ext uri="{FF2B5EF4-FFF2-40B4-BE49-F238E27FC236}">
                  <a16:creationId xmlns:a16="http://schemas.microsoft.com/office/drawing/2014/main" id="{ADCDF9CF-CDD3-8B4C-9524-D04F12D790A5}"/>
                </a:ext>
              </a:extLst>
            </p:cNvPr>
            <p:cNvSpPr txBox="1"/>
            <p:nvPr/>
          </p:nvSpPr>
          <p:spPr>
            <a:xfrm>
              <a:off x="7020267" y="1054506"/>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7884065" y="2799211"/>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6" name="Straight Connector 115">
              <a:extLst>
                <a:ext uri="{FF2B5EF4-FFF2-40B4-BE49-F238E27FC236}">
                  <a16:creationId xmlns:a16="http://schemas.microsoft.com/office/drawing/2014/main" id="{39D48FA9-9E50-2C4D-A6A7-09E9C69225C2}"/>
                </a:ext>
              </a:extLst>
            </p:cNvPr>
            <p:cNvCxnSpPr/>
            <p:nvPr/>
          </p:nvCxnSpPr>
          <p:spPr>
            <a:xfrm flipV="1">
              <a:off x="9140402" y="3626223"/>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A29A25FB-1C17-244D-A92F-6A3EED04E651}"/>
                </a:ext>
              </a:extLst>
            </p:cNvPr>
            <p:cNvGrpSpPr/>
            <p:nvPr/>
          </p:nvGrpSpPr>
          <p:grpSpPr>
            <a:xfrm>
              <a:off x="8368479" y="2565289"/>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8335827" y="3882047"/>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8338640" y="3104013"/>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BA7FCD7A-7961-A645-98A6-1B5ED8DEE51C}"/>
                    </a:ext>
                  </a:extLst>
                </p:cNvPr>
                <p:cNvSpPr txBox="1"/>
                <p:nvPr/>
              </p:nvSpPr>
              <p:spPr>
                <a:xfrm>
                  <a:off x="9870707" y="38994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36" name="TextBox 135">
                  <a:extLst>
                    <a:ext uri="{FF2B5EF4-FFF2-40B4-BE49-F238E27FC236}">
                      <a16:creationId xmlns:a16="http://schemas.microsoft.com/office/drawing/2014/main" id="{BA7FCD7A-7961-A645-98A6-1B5ED8DEE51C}"/>
                    </a:ext>
                  </a:extLst>
                </p:cNvPr>
                <p:cNvSpPr txBox="1">
                  <a:spLocks noRot="1" noChangeAspect="1" noMove="1" noResize="1" noEditPoints="1" noAdjustHandles="1" noChangeArrowheads="1" noChangeShapeType="1" noTextEdit="1"/>
                </p:cNvSpPr>
                <p:nvPr/>
              </p:nvSpPr>
              <p:spPr>
                <a:xfrm>
                  <a:off x="9870707" y="3899470"/>
                  <a:ext cx="633999" cy="369332"/>
                </a:xfrm>
                <a:prstGeom prst="rect">
                  <a:avLst/>
                </a:prstGeom>
                <a:blipFill>
                  <a:blip r:embed="rId16"/>
                  <a:stretch>
                    <a:fillRect/>
                  </a:stretch>
                </a:blipFill>
              </p:spPr>
              <p:txBody>
                <a:bodyPr/>
                <a:lstStyle/>
                <a:p>
                  <a:r>
                    <a:rPr lang="en-US">
                      <a:noFill/>
                    </a:rPr>
                    <a:t> </a:t>
                  </a:r>
                </a:p>
              </p:txBody>
            </p:sp>
          </mc:Fallback>
        </mc:AlternateContent>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9348201" y="2189808"/>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054281" y="18241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8335823" y="318485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7620183" y="3114898"/>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9819095" y="2505298"/>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054277" y="37182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5" name="Straight Connector 194">
              <a:extLst>
                <a:ext uri="{FF2B5EF4-FFF2-40B4-BE49-F238E27FC236}">
                  <a16:creationId xmlns:a16="http://schemas.microsoft.com/office/drawing/2014/main" id="{E111496D-0CF3-E040-B12E-EE575A524C07}"/>
                </a:ext>
              </a:extLst>
            </p:cNvPr>
            <p:cNvCxnSpPr/>
            <p:nvPr/>
          </p:nvCxnSpPr>
          <p:spPr>
            <a:xfrm flipV="1">
              <a:off x="8401849" y="182414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Freeform 12">
              <a:extLst>
                <a:ext uri="{FF2B5EF4-FFF2-40B4-BE49-F238E27FC236}">
                  <a16:creationId xmlns:a16="http://schemas.microsoft.com/office/drawing/2014/main" id="{D7E85D72-8E0E-0044-B418-91817A45F2B2}"/>
                </a:ext>
              </a:extLst>
            </p:cNvPr>
            <p:cNvSpPr>
              <a:spLocks noChangeAspect="1"/>
            </p:cNvSpPr>
            <p:nvPr/>
          </p:nvSpPr>
          <p:spPr bwMode="auto">
            <a:xfrm>
              <a:off x="8335819" y="24119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064204" y="4453538"/>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00" name="Group 210">
              <a:extLst>
                <a:ext uri="{FF2B5EF4-FFF2-40B4-BE49-F238E27FC236}">
                  <a16:creationId xmlns:a16="http://schemas.microsoft.com/office/drawing/2014/main" id="{7F199E07-6FE8-6A40-958A-56FB5416BDDC}"/>
                </a:ext>
              </a:extLst>
            </p:cNvPr>
            <p:cNvGrpSpPr>
              <a:grpSpLocks/>
            </p:cNvGrpSpPr>
            <p:nvPr/>
          </p:nvGrpSpPr>
          <p:grpSpPr bwMode="auto">
            <a:xfrm>
              <a:off x="9582588" y="3628952"/>
              <a:ext cx="304800" cy="762000"/>
              <a:chOff x="3216" y="1728"/>
              <a:chExt cx="192" cy="480"/>
            </a:xfrm>
          </p:grpSpPr>
          <p:sp>
            <p:nvSpPr>
              <p:cNvPr id="201" name="Line 8">
                <a:extLst>
                  <a:ext uri="{FF2B5EF4-FFF2-40B4-BE49-F238E27FC236}">
                    <a16:creationId xmlns:a16="http://schemas.microsoft.com/office/drawing/2014/main" id="{5FD05945-E831-5E4E-9CCE-C3AEFE5BE3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Line 9">
                <a:extLst>
                  <a:ext uri="{FF2B5EF4-FFF2-40B4-BE49-F238E27FC236}">
                    <a16:creationId xmlns:a16="http://schemas.microsoft.com/office/drawing/2014/main" id="{A25B834C-E881-B44C-AB97-BCFBBD22566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10">
                <a:extLst>
                  <a:ext uri="{FF2B5EF4-FFF2-40B4-BE49-F238E27FC236}">
                    <a16:creationId xmlns:a16="http://schemas.microsoft.com/office/drawing/2014/main" id="{9A76B5CB-3FF8-5946-A050-B8DD91F623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1">
                <a:extLst>
                  <a:ext uri="{FF2B5EF4-FFF2-40B4-BE49-F238E27FC236}">
                    <a16:creationId xmlns:a16="http://schemas.microsoft.com/office/drawing/2014/main" id="{5D93E6D7-6AC5-874B-8739-2D239E3DB9A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5" name="Group 220">
              <a:extLst>
                <a:ext uri="{FF2B5EF4-FFF2-40B4-BE49-F238E27FC236}">
                  <a16:creationId xmlns:a16="http://schemas.microsoft.com/office/drawing/2014/main" id="{C2041790-7DEB-4C48-AB4D-4BAE2D95F66F}"/>
                </a:ext>
              </a:extLst>
            </p:cNvPr>
            <p:cNvGrpSpPr>
              <a:grpSpLocks/>
            </p:cNvGrpSpPr>
            <p:nvPr/>
          </p:nvGrpSpPr>
          <p:grpSpPr bwMode="auto">
            <a:xfrm>
              <a:off x="9662920" y="4344681"/>
              <a:ext cx="152400" cy="304800"/>
              <a:chOff x="3264" y="3072"/>
              <a:chExt cx="96" cy="192"/>
            </a:xfrm>
          </p:grpSpPr>
          <p:sp>
            <p:nvSpPr>
              <p:cNvPr id="206" name="Line 17">
                <a:extLst>
                  <a:ext uri="{FF2B5EF4-FFF2-40B4-BE49-F238E27FC236}">
                    <a16:creationId xmlns:a16="http://schemas.microsoft.com/office/drawing/2014/main" id="{A8953E4C-E001-8641-B13F-E5B4216FDD7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7" name="Freeform 18">
                <a:extLst>
                  <a:ext uri="{FF2B5EF4-FFF2-40B4-BE49-F238E27FC236}">
                    <a16:creationId xmlns:a16="http://schemas.microsoft.com/office/drawing/2014/main" id="{96CD224D-E01A-0D4A-A336-43D183FB76B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9291051" y="2745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9291051" y="2745566"/>
                  <a:ext cx="633999"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7745362" y="33452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7745362" y="3345248"/>
                  <a:ext cx="633999"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8452931" y="353945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8452931" y="3539456"/>
                  <a:ext cx="633999"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1ADCE9AF-8DAF-C14C-B6F8-5C1181E30568}"/>
                    </a:ext>
                  </a:extLst>
                </p:cNvPr>
                <p:cNvSpPr txBox="1"/>
                <p:nvPr/>
              </p:nvSpPr>
              <p:spPr>
                <a:xfrm>
                  <a:off x="7986155" y="259049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1" name="TextBox 210">
                  <a:extLst>
                    <a:ext uri="{FF2B5EF4-FFF2-40B4-BE49-F238E27FC236}">
                      <a16:creationId xmlns:a16="http://schemas.microsoft.com/office/drawing/2014/main" id="{1ADCE9AF-8DAF-C14C-B6F8-5C1181E30568}"/>
                    </a:ext>
                  </a:extLst>
                </p:cNvPr>
                <p:cNvSpPr txBox="1">
                  <a:spLocks noRot="1" noChangeAspect="1" noMove="1" noResize="1" noEditPoints="1" noAdjustHandles="1" noChangeArrowheads="1" noChangeShapeType="1" noTextEdit="1"/>
                </p:cNvSpPr>
                <p:nvPr/>
              </p:nvSpPr>
              <p:spPr>
                <a:xfrm>
                  <a:off x="7986155" y="2590498"/>
                  <a:ext cx="633999"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8659225" y="396436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8659225" y="3964365"/>
                  <a:ext cx="633999"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9181321" y="19723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9181321" y="1972340"/>
                  <a:ext cx="633999" cy="369332"/>
                </a:xfrm>
                <a:prstGeom prst="rect">
                  <a:avLst/>
                </a:prstGeom>
                <a:blipFill>
                  <a:blip r:embed="rId22"/>
                  <a:stretch>
                    <a:fillRect/>
                  </a:stretch>
                </a:blipFill>
              </p:spPr>
              <p:txBody>
                <a:bodyPr/>
                <a:lstStyle/>
                <a:p>
                  <a:r>
                    <a:rPr lang="en-US">
                      <a:noFill/>
                    </a:rPr>
                    <a:t> </a:t>
                  </a:r>
                </a:p>
              </p:txBody>
            </p:sp>
          </mc:Fallback>
        </mc:AlternateContent>
        <p:cxnSp>
          <p:nvCxnSpPr>
            <p:cNvPr id="214" name="Straight Connector 213">
              <a:extLst>
                <a:ext uri="{FF2B5EF4-FFF2-40B4-BE49-F238E27FC236}">
                  <a16:creationId xmlns:a16="http://schemas.microsoft.com/office/drawing/2014/main" id="{44613279-611A-3F4A-8578-9485D9ABA359}"/>
                </a:ext>
              </a:extLst>
            </p:cNvPr>
            <p:cNvCxnSpPr>
              <a:cxnSpLocks/>
            </p:cNvCxnSpPr>
            <p:nvPr/>
          </p:nvCxnSpPr>
          <p:spPr>
            <a:xfrm flipV="1">
              <a:off x="8778985" y="1565831"/>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8748525" y="1508839"/>
              <a:ext cx="152400" cy="152400"/>
              <a:chOff x="1392"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92"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19" name="Straight Connector 218">
              <a:extLst>
                <a:ext uri="{FF2B5EF4-FFF2-40B4-BE49-F238E27FC236}">
                  <a16:creationId xmlns:a16="http://schemas.microsoft.com/office/drawing/2014/main" id="{D851B3E7-83B5-A944-BB29-3970652B9197}"/>
                </a:ext>
              </a:extLst>
            </p:cNvPr>
            <p:cNvCxnSpPr>
              <a:cxnSpLocks/>
            </p:cNvCxnSpPr>
            <p:nvPr/>
          </p:nvCxnSpPr>
          <p:spPr>
            <a:xfrm flipV="1">
              <a:off x="8408481" y="1835462"/>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7563799" y="279188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7563799" y="2791885"/>
                  <a:ext cx="633999"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9872980" y="232403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9872980" y="2324032"/>
                  <a:ext cx="633999"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8935393" y="134994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8935393" y="1349947"/>
                  <a:ext cx="633999"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9E3006CB-5730-B949-94FA-B5C0B440903D}"/>
                    </a:ext>
                  </a:extLst>
                </p:cNvPr>
                <p:cNvSpPr txBox="1"/>
                <p:nvPr/>
              </p:nvSpPr>
              <p:spPr>
                <a:xfrm>
                  <a:off x="6837317" y="4783757"/>
                  <a:ext cx="3514990" cy="123730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i="1" dirty="0">
                      <a:latin typeface="Cambria Math" panose="02040503050406030204" pitchFamily="18" charset="0"/>
                    </a:rPr>
                    <a:t> </a:t>
                  </a:r>
                  <a:r>
                    <a:rPr lang="en-US" dirty="0"/>
                    <a:t>provides bias</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𝑔</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b="0" i="1" smtClean="0">
                              <a:latin typeface="Cambria Math" panose="02040503050406030204" pitchFamily="18" charset="0"/>
                              <a:ea typeface="Cambria Math" panose="02040503050406030204" pitchFamily="18" charset="0"/>
                            </a:rPr>
                            <m:t>)</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0</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𝐺𝐷</m:t>
                              </m:r>
                            </m:sub>
                          </m:sSub>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𝑜𝑢𝑡</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𝐺𝑆</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𝐷𝑆</m:t>
                              </m:r>
                            </m:sub>
                          </m:sSub>
                          <m:r>
                            <a:rPr lang="en-US" i="1">
                              <a:latin typeface="Cambria Math" panose="02040503050406030204" pitchFamily="18" charset="0"/>
                              <a:ea typeface="Cambria Math" panose="02040503050406030204" pitchFamily="18" charset="0"/>
                            </a:rPr>
                            <m:t>)</m:t>
                          </m:r>
                        </m:den>
                      </m:f>
                    </m:oMath>
                  </a14:m>
                  <a:endParaRPr lang="en-US" dirty="0"/>
                </a:p>
              </p:txBody>
            </p:sp>
          </mc:Choice>
          <mc:Fallback xmlns="">
            <p:sp>
              <p:nvSpPr>
                <p:cNvPr id="225" name="TextBox 224">
                  <a:extLst>
                    <a:ext uri="{FF2B5EF4-FFF2-40B4-BE49-F238E27FC236}">
                      <a16:creationId xmlns:a16="http://schemas.microsoft.com/office/drawing/2014/main" id="{9E3006CB-5730-B949-94FA-B5C0B440903D}"/>
                    </a:ext>
                  </a:extLst>
                </p:cNvPr>
                <p:cNvSpPr txBox="1">
                  <a:spLocks noRot="1" noChangeAspect="1" noMove="1" noResize="1" noEditPoints="1" noAdjustHandles="1" noChangeArrowheads="1" noChangeShapeType="1" noTextEdit="1"/>
                </p:cNvSpPr>
                <p:nvPr/>
              </p:nvSpPr>
              <p:spPr>
                <a:xfrm>
                  <a:off x="6837317" y="4783757"/>
                  <a:ext cx="3514990" cy="1237300"/>
                </a:xfrm>
                <a:prstGeom prst="rect">
                  <a:avLst/>
                </a:prstGeom>
                <a:blipFill>
                  <a:blip r:embed="rId26"/>
                  <a:stretch>
                    <a:fillRect l="-1261" t="-2273" b="-10113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167117" y="1291678"/>
                <a:ext cx="3833856" cy="199906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𝐺𝑆</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oMath>
                </a14:m>
                <a:endParaRPr lang="en-US" dirty="0"/>
              </a:p>
              <a:p>
                <a:pPr marL="285750" indent="-285750">
                  <a:buFont typeface="Arial" panose="020B0604020202020204" pitchFamily="34" charset="0"/>
                  <a:buChar char="•"/>
                </a:pP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𝐺𝑆</m:t>
                            </m:r>
                          </m:sub>
                        </m:sSub>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𝑑</m:t>
                        </m:r>
                      </m:sub>
                    </m:sSub>
                  </m:oMath>
                </a14:m>
                <a:r>
                  <a:rPr lang="en-US" dirty="0"/>
                  <a:t>, </a:t>
                </a: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𝐷𝑆</m:t>
                            </m:r>
                          </m:sub>
                        </m:sSub>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oMath>
                </a14:m>
                <a:endParaRPr lang="en-US"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167117" y="1291678"/>
                <a:ext cx="3833856" cy="1999067"/>
              </a:xfrm>
              <a:prstGeom prst="rect">
                <a:avLst/>
              </a:prstGeom>
              <a:blipFill>
                <a:blip r:embed="rId27"/>
                <a:stretch>
                  <a:fillRect l="-660"/>
                </a:stretch>
              </a:blipFill>
            </p:spPr>
            <p:txBody>
              <a:bodyPr/>
              <a:lstStyle/>
              <a:p>
                <a:r>
                  <a:rPr lang="en-US">
                    <a:noFill/>
                  </a:rPr>
                  <a:t> </a:t>
                </a:r>
              </a:p>
            </p:txBody>
          </p:sp>
        </mc:Fallback>
      </mc:AlternateContent>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52320" y="1507181"/>
            <a:ext cx="3581630" cy="217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9664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39155" y="1369405"/>
                <a:ext cx="4679130" cy="3851834"/>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r>
                  <a:rPr lang="en-US" dirty="0"/>
                  <a:t>Equivalent for FET: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4</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4</m:t>
                                </m:r>
                              </m:sub>
                            </m:sSub>
                          </m:den>
                        </m:f>
                      </m:den>
                    </m:f>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3</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39155" y="1369405"/>
                <a:ext cx="4679130" cy="3851834"/>
              </a:xfrm>
              <a:prstGeom prst="rect">
                <a:avLst/>
              </a:prstGeom>
              <a:blipFill>
                <a:blip r:embed="rId3"/>
                <a:stretch>
                  <a:fillRect l="-813" t="-98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CB1D9292-2917-9247-9B33-A42D3B67ADAE}"/>
              </a:ext>
            </a:extLst>
          </p:cNvPr>
          <p:cNvGrpSpPr/>
          <p:nvPr/>
        </p:nvGrpSpPr>
        <p:grpSpPr>
          <a:xfrm>
            <a:off x="9111651" y="586727"/>
            <a:ext cx="2561951" cy="2590527"/>
            <a:chOff x="8421173" y="771524"/>
            <a:chExt cx="2875687" cy="3419926"/>
          </a:xfrm>
        </p:grpSpPr>
        <p:sp>
          <p:nvSpPr>
            <p:cNvPr id="110" name="TextBox 109">
              <a:extLst>
                <a:ext uri="{FF2B5EF4-FFF2-40B4-BE49-F238E27FC236}">
                  <a16:creationId xmlns:a16="http://schemas.microsoft.com/office/drawing/2014/main" id="{ADCDF9CF-CDD3-8B4C-9524-D04F12D790A5}"/>
                </a:ext>
              </a:extLst>
            </p:cNvPr>
            <p:cNvSpPr txBox="1"/>
            <p:nvPr/>
          </p:nvSpPr>
          <p:spPr>
            <a:xfrm>
              <a:off x="8968611" y="771524"/>
              <a:ext cx="2074094" cy="369332"/>
            </a:xfrm>
            <a:prstGeom prst="rect">
              <a:avLst/>
            </a:prstGeom>
            <a:noFill/>
          </p:spPr>
          <p:txBody>
            <a:bodyPr wrap="none" rtlCol="0">
              <a:spAutoFit/>
            </a:bodyPr>
            <a:lstStyle/>
            <a:p>
              <a:r>
                <a:rPr lang="en-US" dirty="0"/>
                <a:t>FET common source</a:t>
              </a:r>
            </a:p>
          </p:txBody>
        </p:sp>
        <p:grpSp>
          <p:nvGrpSpPr>
            <p:cNvPr id="112" name="Group 210">
              <a:extLst>
                <a:ext uri="{FF2B5EF4-FFF2-40B4-BE49-F238E27FC236}">
                  <a16:creationId xmlns:a16="http://schemas.microsoft.com/office/drawing/2014/main" id="{9624D6DC-01E6-2D46-BD62-0B67618B5CAB}"/>
                </a:ext>
              </a:extLst>
            </p:cNvPr>
            <p:cNvGrpSpPr>
              <a:grpSpLocks/>
            </p:cNvGrpSpPr>
            <p:nvPr/>
          </p:nvGrpSpPr>
          <p:grpSpPr bwMode="auto">
            <a:xfrm rot="5400000">
              <a:off x="8790315" y="2232323"/>
              <a:ext cx="304800" cy="762000"/>
              <a:chOff x="3216" y="1728"/>
              <a:chExt cx="192" cy="480"/>
            </a:xfrm>
          </p:grpSpPr>
          <p:sp>
            <p:nvSpPr>
              <p:cNvPr id="172" name="Line 8">
                <a:extLst>
                  <a:ext uri="{FF2B5EF4-FFF2-40B4-BE49-F238E27FC236}">
                    <a16:creationId xmlns:a16="http://schemas.microsoft.com/office/drawing/2014/main" id="{2D659E92-B532-4845-A0EC-814030A62A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9">
                <a:extLst>
                  <a:ext uri="{FF2B5EF4-FFF2-40B4-BE49-F238E27FC236}">
                    <a16:creationId xmlns:a16="http://schemas.microsoft.com/office/drawing/2014/main" id="{F1383FE3-C056-6441-83EC-8A96599DA3B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
                <a:extLst>
                  <a:ext uri="{FF2B5EF4-FFF2-40B4-BE49-F238E27FC236}">
                    <a16:creationId xmlns:a16="http://schemas.microsoft.com/office/drawing/2014/main" id="{98D4B4AF-51D9-1549-BF54-7D3B7292289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1">
                <a:extLst>
                  <a:ext uri="{FF2B5EF4-FFF2-40B4-BE49-F238E27FC236}">
                    <a16:creationId xmlns:a16="http://schemas.microsoft.com/office/drawing/2014/main" id="{BCADF220-7DC3-AF42-84F7-FF8922A47C7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5" name="Group 124">
              <a:extLst>
                <a:ext uri="{FF2B5EF4-FFF2-40B4-BE49-F238E27FC236}">
                  <a16:creationId xmlns:a16="http://schemas.microsoft.com/office/drawing/2014/main" id="{A29A25FB-1C17-244D-A92F-6A3EED04E651}"/>
                </a:ext>
              </a:extLst>
            </p:cNvPr>
            <p:cNvGrpSpPr/>
            <p:nvPr/>
          </p:nvGrpSpPr>
          <p:grpSpPr>
            <a:xfrm>
              <a:off x="9274729" y="1998401"/>
              <a:ext cx="762000" cy="1219200"/>
              <a:chOff x="2362200" y="1905000"/>
              <a:chExt cx="762000" cy="1219200"/>
            </a:xfrm>
          </p:grpSpPr>
          <p:cxnSp>
            <p:nvCxnSpPr>
              <p:cNvPr id="141" name="Straight Connector 140">
                <a:extLst>
                  <a:ext uri="{FF2B5EF4-FFF2-40B4-BE49-F238E27FC236}">
                    <a16:creationId xmlns:a16="http://schemas.microsoft.com/office/drawing/2014/main" id="{1944838B-0E69-DB44-8234-CE2C50AD907C}"/>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81A13C-5F48-ED43-B93E-F7295F9801AC}"/>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28387B7-42FD-8B49-97A8-B7F61C8692B7}"/>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1153F1C-101B-954E-8531-70A1A2F18AF2}"/>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EC5A8A3-8925-3641-8EAF-4AA60F693B0D}"/>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46" name="Straight Arrow Connector 145">
                <a:extLst>
                  <a:ext uri="{FF2B5EF4-FFF2-40B4-BE49-F238E27FC236}">
                    <a16:creationId xmlns:a16="http://schemas.microsoft.com/office/drawing/2014/main" id="{E35B5F36-2692-E141-84F4-CB196E59EC3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F7095EEF-3406-7044-9604-B60D3D1BC9B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48" name="TextBox 147">
                <a:extLst>
                  <a:ext uri="{FF2B5EF4-FFF2-40B4-BE49-F238E27FC236}">
                    <a16:creationId xmlns:a16="http://schemas.microsoft.com/office/drawing/2014/main" id="{48D51121-8FF7-1749-B6FC-B08BE6327393}"/>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49" name="TextBox 148">
                <a:extLst>
                  <a:ext uri="{FF2B5EF4-FFF2-40B4-BE49-F238E27FC236}">
                    <a16:creationId xmlns:a16="http://schemas.microsoft.com/office/drawing/2014/main" id="{9087C43D-563F-3942-A5AE-4FC2126B018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32" name="Group 220">
              <a:extLst>
                <a:ext uri="{FF2B5EF4-FFF2-40B4-BE49-F238E27FC236}">
                  <a16:creationId xmlns:a16="http://schemas.microsoft.com/office/drawing/2014/main" id="{023CA4E6-30C5-074D-95BE-31FA3B0735D8}"/>
                </a:ext>
              </a:extLst>
            </p:cNvPr>
            <p:cNvGrpSpPr>
              <a:grpSpLocks/>
            </p:cNvGrpSpPr>
            <p:nvPr/>
          </p:nvGrpSpPr>
          <p:grpSpPr bwMode="auto">
            <a:xfrm>
              <a:off x="9242077" y="3315159"/>
              <a:ext cx="152400" cy="304800"/>
              <a:chOff x="3264" y="3072"/>
              <a:chExt cx="96" cy="192"/>
            </a:xfrm>
          </p:grpSpPr>
          <p:sp>
            <p:nvSpPr>
              <p:cNvPr id="139" name="Line 17">
                <a:extLst>
                  <a:ext uri="{FF2B5EF4-FFF2-40B4-BE49-F238E27FC236}">
                    <a16:creationId xmlns:a16="http://schemas.microsoft.com/office/drawing/2014/main" id="{13179D71-929C-E547-9D8B-1012E6E2AC5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40" name="Freeform 18">
                <a:extLst>
                  <a:ext uri="{FF2B5EF4-FFF2-40B4-BE49-F238E27FC236}">
                    <a16:creationId xmlns:a16="http://schemas.microsoft.com/office/drawing/2014/main" id="{6B7132E8-B722-3E42-8770-B7570C8F249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3" name="Group 13">
              <a:extLst>
                <a:ext uri="{FF2B5EF4-FFF2-40B4-BE49-F238E27FC236}">
                  <a16:creationId xmlns:a16="http://schemas.microsoft.com/office/drawing/2014/main" id="{D68D4A66-B873-5540-AB15-062453D5C836}"/>
                </a:ext>
              </a:extLst>
            </p:cNvPr>
            <p:cNvGrpSpPr>
              <a:grpSpLocks noChangeAspect="1"/>
            </p:cNvGrpSpPr>
            <p:nvPr/>
          </p:nvGrpSpPr>
          <p:grpSpPr bwMode="auto">
            <a:xfrm>
              <a:off x="9244890" y="2537125"/>
              <a:ext cx="152400" cy="152400"/>
              <a:chOff x="1344" y="2064"/>
              <a:chExt cx="192" cy="192"/>
            </a:xfrm>
          </p:grpSpPr>
          <p:sp>
            <p:nvSpPr>
              <p:cNvPr id="137" name="Oval 14">
                <a:extLst>
                  <a:ext uri="{FF2B5EF4-FFF2-40B4-BE49-F238E27FC236}">
                    <a16:creationId xmlns:a16="http://schemas.microsoft.com/office/drawing/2014/main" id="{7276C317-0849-DD45-90E9-F6688EE6D0A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5">
                <a:extLst>
                  <a:ext uri="{FF2B5EF4-FFF2-40B4-BE49-F238E27FC236}">
                    <a16:creationId xmlns:a16="http://schemas.microsoft.com/office/drawing/2014/main" id="{CD7680E3-E4F7-7842-A5B3-2B83B4A061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81" name="Group 210">
              <a:extLst>
                <a:ext uri="{FF2B5EF4-FFF2-40B4-BE49-F238E27FC236}">
                  <a16:creationId xmlns:a16="http://schemas.microsoft.com/office/drawing/2014/main" id="{88B5AD46-6ED2-5D4B-B475-9E39E2903AEB}"/>
                </a:ext>
              </a:extLst>
            </p:cNvPr>
            <p:cNvGrpSpPr>
              <a:grpSpLocks/>
            </p:cNvGrpSpPr>
            <p:nvPr/>
          </p:nvGrpSpPr>
          <p:grpSpPr bwMode="auto">
            <a:xfrm rot="5400000">
              <a:off x="10254451" y="1622920"/>
              <a:ext cx="304800" cy="762000"/>
              <a:chOff x="3216" y="1728"/>
              <a:chExt cx="192" cy="480"/>
            </a:xfrm>
          </p:grpSpPr>
          <p:sp>
            <p:nvSpPr>
              <p:cNvPr id="182" name="Line 8">
                <a:extLst>
                  <a:ext uri="{FF2B5EF4-FFF2-40B4-BE49-F238E27FC236}">
                    <a16:creationId xmlns:a16="http://schemas.microsoft.com/office/drawing/2014/main" id="{EBA8C408-2071-7B40-AC71-8C4A56D6131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9">
                <a:extLst>
                  <a:ext uri="{FF2B5EF4-FFF2-40B4-BE49-F238E27FC236}">
                    <a16:creationId xmlns:a16="http://schemas.microsoft.com/office/drawing/2014/main" id="{307ED697-3F9C-B645-A906-8B8B28FA3F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0">
                <a:extLst>
                  <a:ext uri="{FF2B5EF4-FFF2-40B4-BE49-F238E27FC236}">
                    <a16:creationId xmlns:a16="http://schemas.microsoft.com/office/drawing/2014/main" id="{633D11D4-B878-B94E-BEA9-3C60251849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
                <a:extLst>
                  <a:ext uri="{FF2B5EF4-FFF2-40B4-BE49-F238E27FC236}">
                    <a16:creationId xmlns:a16="http://schemas.microsoft.com/office/drawing/2014/main" id="{CEAE0ABB-DFE4-8C42-B3C9-1AD8E8552D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6" name="Freeform 12">
              <a:extLst>
                <a:ext uri="{FF2B5EF4-FFF2-40B4-BE49-F238E27FC236}">
                  <a16:creationId xmlns:a16="http://schemas.microsoft.com/office/drawing/2014/main" id="{36EFB147-E72C-9044-9485-92B9BC1E7881}"/>
                </a:ext>
              </a:extLst>
            </p:cNvPr>
            <p:cNvSpPr>
              <a:spLocks noChangeAspect="1"/>
            </p:cNvSpPr>
            <p:nvPr/>
          </p:nvSpPr>
          <p:spPr bwMode="auto">
            <a:xfrm>
              <a:off x="9960531" y="12572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7" name="Freeform 12">
              <a:extLst>
                <a:ext uri="{FF2B5EF4-FFF2-40B4-BE49-F238E27FC236}">
                  <a16:creationId xmlns:a16="http://schemas.microsoft.com/office/drawing/2014/main" id="{96BA80C7-7BE4-1E4B-AE48-848EBB0AC70E}"/>
                </a:ext>
              </a:extLst>
            </p:cNvPr>
            <p:cNvSpPr>
              <a:spLocks noChangeAspect="1"/>
            </p:cNvSpPr>
            <p:nvPr/>
          </p:nvSpPr>
          <p:spPr bwMode="auto">
            <a:xfrm>
              <a:off x="9242073" y="261796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8" name="Group 13">
              <a:extLst>
                <a:ext uri="{FF2B5EF4-FFF2-40B4-BE49-F238E27FC236}">
                  <a16:creationId xmlns:a16="http://schemas.microsoft.com/office/drawing/2014/main" id="{C16A4329-EC09-3C4A-97A9-4950A5C2B499}"/>
                </a:ext>
              </a:extLst>
            </p:cNvPr>
            <p:cNvGrpSpPr>
              <a:grpSpLocks noChangeAspect="1"/>
            </p:cNvGrpSpPr>
            <p:nvPr/>
          </p:nvGrpSpPr>
          <p:grpSpPr bwMode="auto">
            <a:xfrm>
              <a:off x="8526433" y="2538866"/>
              <a:ext cx="152400" cy="152400"/>
              <a:chOff x="1344" y="2064"/>
              <a:chExt cx="192" cy="192"/>
            </a:xfrm>
          </p:grpSpPr>
          <p:sp>
            <p:nvSpPr>
              <p:cNvPr id="189" name="Oval 14">
                <a:extLst>
                  <a:ext uri="{FF2B5EF4-FFF2-40B4-BE49-F238E27FC236}">
                    <a16:creationId xmlns:a16="http://schemas.microsoft.com/office/drawing/2014/main" id="{534A31AA-1F2D-8241-8F72-4C99B8BDD9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0" name="Rectangle 15">
                <a:extLst>
                  <a:ext uri="{FF2B5EF4-FFF2-40B4-BE49-F238E27FC236}">
                    <a16:creationId xmlns:a16="http://schemas.microsoft.com/office/drawing/2014/main" id="{FE490AD4-F888-C44E-BC4A-1C01884EB8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1" name="Group 13">
              <a:extLst>
                <a:ext uri="{FF2B5EF4-FFF2-40B4-BE49-F238E27FC236}">
                  <a16:creationId xmlns:a16="http://schemas.microsoft.com/office/drawing/2014/main" id="{85DC7528-84E0-CC46-81B5-90DDFB41036D}"/>
                </a:ext>
              </a:extLst>
            </p:cNvPr>
            <p:cNvGrpSpPr>
              <a:grpSpLocks noChangeAspect="1"/>
            </p:cNvGrpSpPr>
            <p:nvPr/>
          </p:nvGrpSpPr>
          <p:grpSpPr bwMode="auto">
            <a:xfrm>
              <a:off x="10725345" y="1929266"/>
              <a:ext cx="152400" cy="152400"/>
              <a:chOff x="1344" y="2064"/>
              <a:chExt cx="192" cy="192"/>
            </a:xfrm>
          </p:grpSpPr>
          <p:sp>
            <p:nvSpPr>
              <p:cNvPr id="192" name="Oval 14">
                <a:extLst>
                  <a:ext uri="{FF2B5EF4-FFF2-40B4-BE49-F238E27FC236}">
                    <a16:creationId xmlns:a16="http://schemas.microsoft.com/office/drawing/2014/main" id="{215A87B0-5269-2F4D-8ECD-E0A66197F90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3" name="Rectangle 15">
                <a:extLst>
                  <a:ext uri="{FF2B5EF4-FFF2-40B4-BE49-F238E27FC236}">
                    <a16:creationId xmlns:a16="http://schemas.microsoft.com/office/drawing/2014/main" id="{A17DB03F-6C78-B847-B647-EA93544CE0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4" name="Freeform 12">
              <a:extLst>
                <a:ext uri="{FF2B5EF4-FFF2-40B4-BE49-F238E27FC236}">
                  <a16:creationId xmlns:a16="http://schemas.microsoft.com/office/drawing/2014/main" id="{3EED4A28-2E90-E547-9B6D-08A593296BEF}"/>
                </a:ext>
              </a:extLst>
            </p:cNvPr>
            <p:cNvSpPr>
              <a:spLocks noChangeAspect="1"/>
            </p:cNvSpPr>
            <p:nvPr/>
          </p:nvSpPr>
          <p:spPr bwMode="auto">
            <a:xfrm>
              <a:off x="9960527" y="31513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7" name="Group 220">
              <a:extLst>
                <a:ext uri="{FF2B5EF4-FFF2-40B4-BE49-F238E27FC236}">
                  <a16:creationId xmlns:a16="http://schemas.microsoft.com/office/drawing/2014/main" id="{A06DE9D0-4A4E-A446-A576-4E3D47A1BC35}"/>
                </a:ext>
              </a:extLst>
            </p:cNvPr>
            <p:cNvGrpSpPr>
              <a:grpSpLocks/>
            </p:cNvGrpSpPr>
            <p:nvPr/>
          </p:nvGrpSpPr>
          <p:grpSpPr bwMode="auto">
            <a:xfrm>
              <a:off x="9970454" y="3886650"/>
              <a:ext cx="152400" cy="304800"/>
              <a:chOff x="3264" y="3072"/>
              <a:chExt cx="96" cy="192"/>
            </a:xfrm>
          </p:grpSpPr>
          <p:sp>
            <p:nvSpPr>
              <p:cNvPr id="198" name="Line 17">
                <a:extLst>
                  <a:ext uri="{FF2B5EF4-FFF2-40B4-BE49-F238E27FC236}">
                    <a16:creationId xmlns:a16="http://schemas.microsoft.com/office/drawing/2014/main" id="{A4E2EDEA-DCDB-C74B-912E-461AB7D74C34}"/>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9" name="Freeform 18">
                <a:extLst>
                  <a:ext uri="{FF2B5EF4-FFF2-40B4-BE49-F238E27FC236}">
                    <a16:creationId xmlns:a16="http://schemas.microsoft.com/office/drawing/2014/main" id="{1EB29259-B685-EF48-8205-8053293DEF1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A2EF58F1-2E64-0B4C-BB39-C57CFD5BB278}"/>
                    </a:ext>
                  </a:extLst>
                </p:cNvPr>
                <p:cNvSpPr txBox="1"/>
                <p:nvPr/>
              </p:nvSpPr>
              <p:spPr>
                <a:xfrm>
                  <a:off x="10073390" y="204033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xmlns="">
            <p:sp>
              <p:nvSpPr>
                <p:cNvPr id="208" name="TextBox 207">
                  <a:extLst>
                    <a:ext uri="{FF2B5EF4-FFF2-40B4-BE49-F238E27FC236}">
                      <a16:creationId xmlns:a16="http://schemas.microsoft.com/office/drawing/2014/main" id="{A2EF58F1-2E64-0B4C-BB39-C57CFD5BB278}"/>
                    </a:ext>
                  </a:extLst>
                </p:cNvPr>
                <p:cNvSpPr txBox="1">
                  <a:spLocks noRot="1" noChangeAspect="1" noMove="1" noResize="1" noEditPoints="1" noAdjustHandles="1" noChangeArrowheads="1" noChangeShapeType="1" noTextEdit="1"/>
                </p:cNvSpPr>
                <p:nvPr/>
              </p:nvSpPr>
              <p:spPr>
                <a:xfrm>
                  <a:off x="10073390" y="2040331"/>
                  <a:ext cx="633999" cy="369332"/>
                </a:xfrm>
                <a:prstGeom prst="rect">
                  <a:avLst/>
                </a:prstGeom>
                <a:blipFill>
                  <a:blip r:embed="rId4"/>
                  <a:stretch>
                    <a:fillRect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55A09CD7-6C20-FE4D-9E2F-C3B7E7D59477}"/>
                    </a:ext>
                  </a:extLst>
                </p:cNvPr>
                <p:cNvSpPr txBox="1"/>
                <p:nvPr/>
              </p:nvSpPr>
              <p:spPr>
                <a:xfrm>
                  <a:off x="8642147" y="26868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09" name="TextBox 208">
                  <a:extLst>
                    <a:ext uri="{FF2B5EF4-FFF2-40B4-BE49-F238E27FC236}">
                      <a16:creationId xmlns:a16="http://schemas.microsoft.com/office/drawing/2014/main" id="{55A09CD7-6C20-FE4D-9E2F-C3B7E7D59477}"/>
                    </a:ext>
                  </a:extLst>
                </p:cNvPr>
                <p:cNvSpPr txBox="1">
                  <a:spLocks noRot="1" noChangeAspect="1" noMove="1" noResize="1" noEditPoints="1" noAdjustHandles="1" noChangeArrowheads="1" noChangeShapeType="1" noTextEdit="1"/>
                </p:cNvSpPr>
                <p:nvPr/>
              </p:nvSpPr>
              <p:spPr>
                <a:xfrm>
                  <a:off x="8642147" y="2686877"/>
                  <a:ext cx="633999" cy="369332"/>
                </a:xfrm>
                <a:prstGeom prst="rect">
                  <a:avLst/>
                </a:prstGeom>
                <a:blipFill>
                  <a:blip r:embed="rId5"/>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2E85FFA6-6D46-A149-8867-7B29FCB7C366}"/>
                    </a:ext>
                  </a:extLst>
                </p:cNvPr>
                <p:cNvSpPr txBox="1"/>
                <p:nvPr/>
              </p:nvSpPr>
              <p:spPr>
                <a:xfrm>
                  <a:off x="9359181" y="297256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10" name="TextBox 209">
                  <a:extLst>
                    <a:ext uri="{FF2B5EF4-FFF2-40B4-BE49-F238E27FC236}">
                      <a16:creationId xmlns:a16="http://schemas.microsoft.com/office/drawing/2014/main" id="{2E85FFA6-6D46-A149-8867-7B29FCB7C366}"/>
                    </a:ext>
                  </a:extLst>
                </p:cNvPr>
                <p:cNvSpPr txBox="1">
                  <a:spLocks noRot="1" noChangeAspect="1" noMove="1" noResize="1" noEditPoints="1" noAdjustHandles="1" noChangeArrowheads="1" noChangeShapeType="1" noTextEdit="1"/>
                </p:cNvSpPr>
                <p:nvPr/>
              </p:nvSpPr>
              <p:spPr>
                <a:xfrm>
                  <a:off x="9359181" y="2972568"/>
                  <a:ext cx="633999" cy="369332"/>
                </a:xfrm>
                <a:prstGeom prst="rect">
                  <a:avLst/>
                </a:prstGeom>
                <a:blipFill>
                  <a:blip r:embed="rId6"/>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0C263FBC-3A57-3848-8098-C3BC2F824A72}"/>
                    </a:ext>
                  </a:extLst>
                </p:cNvPr>
                <p:cNvSpPr txBox="1"/>
                <p:nvPr/>
              </p:nvSpPr>
              <p:spPr>
                <a:xfrm>
                  <a:off x="9565475" y="33974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p:txBody>
            </p:sp>
          </mc:Choice>
          <mc:Fallback xmlns="">
            <p:sp>
              <p:nvSpPr>
                <p:cNvPr id="212" name="TextBox 211">
                  <a:extLst>
                    <a:ext uri="{FF2B5EF4-FFF2-40B4-BE49-F238E27FC236}">
                      <a16:creationId xmlns:a16="http://schemas.microsoft.com/office/drawing/2014/main" id="{0C263FBC-3A57-3848-8098-C3BC2F824A72}"/>
                    </a:ext>
                  </a:extLst>
                </p:cNvPr>
                <p:cNvSpPr txBox="1">
                  <a:spLocks noRot="1" noChangeAspect="1" noMove="1" noResize="1" noEditPoints="1" noAdjustHandles="1" noChangeArrowheads="1" noChangeShapeType="1" noTextEdit="1"/>
                </p:cNvSpPr>
                <p:nvPr/>
              </p:nvSpPr>
              <p:spPr>
                <a:xfrm>
                  <a:off x="9565475" y="3397477"/>
                  <a:ext cx="633999" cy="369332"/>
                </a:xfrm>
                <a:prstGeom prst="rect">
                  <a:avLst/>
                </a:prstGeom>
                <a:blipFill>
                  <a:blip r:embed="rId7"/>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7BADD41-30B6-0D44-AA23-D85FD63D9CC6}"/>
                    </a:ext>
                  </a:extLst>
                </p:cNvPr>
                <p:cNvSpPr txBox="1"/>
                <p:nvPr/>
              </p:nvSpPr>
              <p:spPr>
                <a:xfrm>
                  <a:off x="10087571" y="140545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13" name="TextBox 212">
                  <a:extLst>
                    <a:ext uri="{FF2B5EF4-FFF2-40B4-BE49-F238E27FC236}">
                      <a16:creationId xmlns:a16="http://schemas.microsoft.com/office/drawing/2014/main" id="{A7BADD41-30B6-0D44-AA23-D85FD63D9CC6}"/>
                    </a:ext>
                  </a:extLst>
                </p:cNvPr>
                <p:cNvSpPr txBox="1">
                  <a:spLocks noRot="1" noChangeAspect="1" noMove="1" noResize="1" noEditPoints="1" noAdjustHandles="1" noChangeArrowheads="1" noChangeShapeType="1" noTextEdit="1"/>
                </p:cNvSpPr>
                <p:nvPr/>
              </p:nvSpPr>
              <p:spPr>
                <a:xfrm>
                  <a:off x="10087571" y="1405452"/>
                  <a:ext cx="633999" cy="369332"/>
                </a:xfrm>
                <a:prstGeom prst="rect">
                  <a:avLst/>
                </a:prstGeom>
                <a:blipFill>
                  <a:blip r:embed="rId8"/>
                  <a:stretch>
                    <a:fillRect b="-26087"/>
                  </a:stretch>
                </a:blipFill>
              </p:spPr>
              <p:txBody>
                <a:bodyPr/>
                <a:lstStyle/>
                <a:p>
                  <a:r>
                    <a:rPr lang="en-US">
                      <a:noFill/>
                    </a:rPr>
                    <a:t> </a:t>
                  </a:r>
                </a:p>
              </p:txBody>
            </p:sp>
          </mc:Fallback>
        </mc:AlternateContent>
        <p:grpSp>
          <p:nvGrpSpPr>
            <p:cNvPr id="216" name="Group 13">
              <a:extLst>
                <a:ext uri="{FF2B5EF4-FFF2-40B4-BE49-F238E27FC236}">
                  <a16:creationId xmlns:a16="http://schemas.microsoft.com/office/drawing/2014/main" id="{96F3C292-D7C8-494E-AA1F-1B79C210E704}"/>
                </a:ext>
              </a:extLst>
            </p:cNvPr>
            <p:cNvGrpSpPr>
              <a:grpSpLocks noChangeAspect="1"/>
            </p:cNvGrpSpPr>
            <p:nvPr/>
          </p:nvGrpSpPr>
          <p:grpSpPr bwMode="auto">
            <a:xfrm>
              <a:off x="9960527" y="1180428"/>
              <a:ext cx="152400" cy="152400"/>
              <a:chOff x="1344" y="2064"/>
              <a:chExt cx="192" cy="192"/>
            </a:xfrm>
          </p:grpSpPr>
          <p:sp>
            <p:nvSpPr>
              <p:cNvPr id="217" name="Oval 14">
                <a:extLst>
                  <a:ext uri="{FF2B5EF4-FFF2-40B4-BE49-F238E27FC236}">
                    <a16:creationId xmlns:a16="http://schemas.microsoft.com/office/drawing/2014/main" id="{AAE78CF1-A1A5-BA4A-AC12-C6A9E6F732D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Rectangle 15">
                <a:extLst>
                  <a:ext uri="{FF2B5EF4-FFF2-40B4-BE49-F238E27FC236}">
                    <a16:creationId xmlns:a16="http://schemas.microsoft.com/office/drawing/2014/main" id="{36C1EF96-78CD-9646-BE7A-8B6129BBDD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AE3F8FB-8C2C-8748-A3FB-9F27755F089D}"/>
                    </a:ext>
                  </a:extLst>
                </p:cNvPr>
                <p:cNvSpPr txBox="1"/>
                <p:nvPr/>
              </p:nvSpPr>
              <p:spPr>
                <a:xfrm>
                  <a:off x="8421173" y="214106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22" name="TextBox 221">
                  <a:extLst>
                    <a:ext uri="{FF2B5EF4-FFF2-40B4-BE49-F238E27FC236}">
                      <a16:creationId xmlns:a16="http://schemas.microsoft.com/office/drawing/2014/main" id="{AAE3F8FB-8C2C-8748-A3FB-9F27755F089D}"/>
                    </a:ext>
                  </a:extLst>
                </p:cNvPr>
                <p:cNvSpPr txBox="1">
                  <a:spLocks noRot="1" noChangeAspect="1" noMove="1" noResize="1" noEditPoints="1" noAdjustHandles="1" noChangeArrowheads="1" noChangeShapeType="1" noTextEdit="1"/>
                </p:cNvSpPr>
                <p:nvPr/>
              </p:nvSpPr>
              <p:spPr>
                <a:xfrm>
                  <a:off x="8421173" y="2141068"/>
                  <a:ext cx="633999" cy="369332"/>
                </a:xfrm>
                <a:prstGeom prst="rect">
                  <a:avLst/>
                </a:prstGeom>
                <a:blipFill>
                  <a:blip r:embed="rId9"/>
                  <a:stretch>
                    <a:fillRect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E9B251A5-FDD7-D448-AC7A-F6B64F6DC5D7}"/>
                    </a:ext>
                  </a:extLst>
                </p:cNvPr>
                <p:cNvSpPr txBox="1"/>
                <p:nvPr/>
              </p:nvSpPr>
              <p:spPr>
                <a:xfrm>
                  <a:off x="10658307" y="1536861"/>
                  <a:ext cx="415432" cy="48758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3" name="TextBox 222">
                  <a:extLst>
                    <a:ext uri="{FF2B5EF4-FFF2-40B4-BE49-F238E27FC236}">
                      <a16:creationId xmlns:a16="http://schemas.microsoft.com/office/drawing/2014/main" id="{E9B251A5-FDD7-D448-AC7A-F6B64F6DC5D7}"/>
                    </a:ext>
                  </a:extLst>
                </p:cNvPr>
                <p:cNvSpPr txBox="1">
                  <a:spLocks noRot="1" noChangeAspect="1" noMove="1" noResize="1" noEditPoints="1" noAdjustHandles="1" noChangeArrowheads="1" noChangeShapeType="1" noTextEdit="1"/>
                </p:cNvSpPr>
                <p:nvPr/>
              </p:nvSpPr>
              <p:spPr>
                <a:xfrm>
                  <a:off x="10658307" y="1536861"/>
                  <a:ext cx="415432" cy="4875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B6EDF768-F989-AC48-BEFD-C8164CB96CD0}"/>
                    </a:ext>
                  </a:extLst>
                </p:cNvPr>
                <p:cNvSpPr txBox="1"/>
                <p:nvPr/>
              </p:nvSpPr>
              <p:spPr>
                <a:xfrm>
                  <a:off x="10037181" y="10746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24" name="TextBox 223">
                  <a:extLst>
                    <a:ext uri="{FF2B5EF4-FFF2-40B4-BE49-F238E27FC236}">
                      <a16:creationId xmlns:a16="http://schemas.microsoft.com/office/drawing/2014/main" id="{B6EDF768-F989-AC48-BEFD-C8164CB96CD0}"/>
                    </a:ext>
                  </a:extLst>
                </p:cNvPr>
                <p:cNvSpPr txBox="1">
                  <a:spLocks noRot="1" noChangeAspect="1" noMove="1" noResize="1" noEditPoints="1" noAdjustHandles="1" noChangeArrowheads="1" noChangeShapeType="1" noTextEdit="1"/>
                </p:cNvSpPr>
                <p:nvPr/>
              </p:nvSpPr>
              <p:spPr>
                <a:xfrm>
                  <a:off x="10037181" y="1074640"/>
                  <a:ext cx="633999" cy="369332"/>
                </a:xfrm>
                <a:prstGeom prst="rect">
                  <a:avLst/>
                </a:prstGeom>
                <a:blipFill>
                  <a:blip r:embed="rId11"/>
                  <a:stretch>
                    <a:fillRect b="-21739"/>
                  </a:stretch>
                </a:blipFill>
              </p:spPr>
              <p:txBody>
                <a:bodyPr/>
                <a:lstStyle/>
                <a:p>
                  <a:r>
                    <a:rPr lang="en-US">
                      <a:noFill/>
                    </a:rPr>
                    <a:t> </a:t>
                  </a:r>
                </a:p>
              </p:txBody>
            </p:sp>
          </mc:Fallback>
        </mc:AlternateContent>
        <p:sp>
          <p:nvSpPr>
            <p:cNvPr id="150" name="Freeform 12">
              <a:extLst>
                <a:ext uri="{FF2B5EF4-FFF2-40B4-BE49-F238E27FC236}">
                  <a16:creationId xmlns:a16="http://schemas.microsoft.com/office/drawing/2014/main" id="{761EDCA3-03D1-2742-A8CB-02B3E5F073B5}"/>
                </a:ext>
              </a:extLst>
            </p:cNvPr>
            <p:cNvSpPr>
              <a:spLocks noChangeAspect="1"/>
            </p:cNvSpPr>
            <p:nvPr/>
          </p:nvSpPr>
          <p:spPr bwMode="auto">
            <a:xfrm>
              <a:off x="10536285" y="19889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1" name="Group 220">
              <a:extLst>
                <a:ext uri="{FF2B5EF4-FFF2-40B4-BE49-F238E27FC236}">
                  <a16:creationId xmlns:a16="http://schemas.microsoft.com/office/drawing/2014/main" id="{7EE026A0-6B28-454E-A63B-27600D4BE4EC}"/>
                </a:ext>
              </a:extLst>
            </p:cNvPr>
            <p:cNvGrpSpPr>
              <a:grpSpLocks/>
            </p:cNvGrpSpPr>
            <p:nvPr/>
          </p:nvGrpSpPr>
          <p:grpSpPr bwMode="auto">
            <a:xfrm>
              <a:off x="10546212" y="2724199"/>
              <a:ext cx="152400" cy="304800"/>
              <a:chOff x="3264" y="3072"/>
              <a:chExt cx="96" cy="192"/>
            </a:xfrm>
          </p:grpSpPr>
          <p:sp>
            <p:nvSpPr>
              <p:cNvPr id="152" name="Line 17">
                <a:extLst>
                  <a:ext uri="{FF2B5EF4-FFF2-40B4-BE49-F238E27FC236}">
                    <a16:creationId xmlns:a16="http://schemas.microsoft.com/office/drawing/2014/main" id="{535676C9-EC42-3D4A-A0D1-5C504FAF458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3" name="Freeform 18">
                <a:extLst>
                  <a:ext uri="{FF2B5EF4-FFF2-40B4-BE49-F238E27FC236}">
                    <a16:creationId xmlns:a16="http://schemas.microsoft.com/office/drawing/2014/main" id="{BD2E5CB7-8644-4A45-AA8E-D56443561B7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00AAA7B9-BA30-504B-94CB-7CEE10DE2252}"/>
                    </a:ext>
                  </a:extLst>
                </p:cNvPr>
                <p:cNvSpPr txBox="1"/>
                <p:nvPr/>
              </p:nvSpPr>
              <p:spPr>
                <a:xfrm>
                  <a:off x="10662861" y="217512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oMath>
                    </m:oMathPara>
                  </a14:m>
                  <a:endParaRPr lang="en-US" dirty="0"/>
                </a:p>
              </p:txBody>
            </p:sp>
          </mc:Choice>
          <mc:Fallback xmlns="">
            <p:sp>
              <p:nvSpPr>
                <p:cNvPr id="154" name="TextBox 153">
                  <a:extLst>
                    <a:ext uri="{FF2B5EF4-FFF2-40B4-BE49-F238E27FC236}">
                      <a16:creationId xmlns:a16="http://schemas.microsoft.com/office/drawing/2014/main" id="{00AAA7B9-BA30-504B-94CB-7CEE10DE2252}"/>
                    </a:ext>
                  </a:extLst>
                </p:cNvPr>
                <p:cNvSpPr txBox="1">
                  <a:spLocks noRot="1" noChangeAspect="1" noMove="1" noResize="1" noEditPoints="1" noAdjustHandles="1" noChangeArrowheads="1" noChangeShapeType="1" noTextEdit="1"/>
                </p:cNvSpPr>
                <p:nvPr/>
              </p:nvSpPr>
              <p:spPr>
                <a:xfrm>
                  <a:off x="10662861" y="2175123"/>
                  <a:ext cx="633999" cy="369332"/>
                </a:xfrm>
                <a:prstGeom prst="rect">
                  <a:avLst/>
                </a:prstGeom>
                <a:blipFill>
                  <a:blip r:embed="rId12"/>
                  <a:stretch>
                    <a:fillRect b="-30435"/>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1BBEF724-F722-5947-87E9-83CFD03641A7}"/>
              </a:ext>
            </a:extLst>
          </p:cNvPr>
          <p:cNvGrpSpPr/>
          <p:nvPr/>
        </p:nvGrpSpPr>
        <p:grpSpPr>
          <a:xfrm>
            <a:off x="9306390" y="3677541"/>
            <a:ext cx="2432447" cy="2785998"/>
            <a:chOff x="5712261" y="923924"/>
            <a:chExt cx="2751134" cy="3419926"/>
          </a:xfrm>
        </p:grpSpPr>
        <p:sp>
          <p:nvSpPr>
            <p:cNvPr id="155" name="TextBox 154">
              <a:extLst>
                <a:ext uri="{FF2B5EF4-FFF2-40B4-BE49-F238E27FC236}">
                  <a16:creationId xmlns:a16="http://schemas.microsoft.com/office/drawing/2014/main" id="{28A691DA-9863-8E49-ADAB-B44F6E13B835}"/>
                </a:ext>
              </a:extLst>
            </p:cNvPr>
            <p:cNvSpPr txBox="1"/>
            <p:nvPr/>
          </p:nvSpPr>
          <p:spPr>
            <a:xfrm>
              <a:off x="6231507" y="923924"/>
              <a:ext cx="1933286" cy="369332"/>
            </a:xfrm>
            <a:prstGeom prst="rect">
              <a:avLst/>
            </a:prstGeom>
            <a:noFill/>
          </p:spPr>
          <p:txBody>
            <a:bodyPr wrap="none" rtlCol="0">
              <a:spAutoFit/>
            </a:bodyPr>
            <a:lstStyle/>
            <a:p>
              <a:r>
                <a:rPr lang="en-US" dirty="0"/>
                <a:t>FET common drain</a:t>
              </a:r>
            </a:p>
          </p:txBody>
        </p:sp>
        <p:grpSp>
          <p:nvGrpSpPr>
            <p:cNvPr id="156" name="Group 210">
              <a:extLst>
                <a:ext uri="{FF2B5EF4-FFF2-40B4-BE49-F238E27FC236}">
                  <a16:creationId xmlns:a16="http://schemas.microsoft.com/office/drawing/2014/main" id="{A3E59127-1950-5444-9D3B-9895747A8F24}"/>
                </a:ext>
              </a:extLst>
            </p:cNvPr>
            <p:cNvGrpSpPr>
              <a:grpSpLocks/>
            </p:cNvGrpSpPr>
            <p:nvPr/>
          </p:nvGrpSpPr>
          <p:grpSpPr bwMode="auto">
            <a:xfrm rot="5400000">
              <a:off x="6053211" y="2384723"/>
              <a:ext cx="304800" cy="762000"/>
              <a:chOff x="3216" y="1728"/>
              <a:chExt cx="192" cy="480"/>
            </a:xfrm>
          </p:grpSpPr>
          <p:sp>
            <p:nvSpPr>
              <p:cNvPr id="157" name="Line 8">
                <a:extLst>
                  <a:ext uri="{FF2B5EF4-FFF2-40B4-BE49-F238E27FC236}">
                    <a16:creationId xmlns:a16="http://schemas.microsoft.com/office/drawing/2014/main" id="{16F71D07-5643-084C-9864-9E164AF46E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9">
                <a:extLst>
                  <a:ext uri="{FF2B5EF4-FFF2-40B4-BE49-F238E27FC236}">
                    <a16:creationId xmlns:a16="http://schemas.microsoft.com/office/drawing/2014/main" id="{59DA2155-FE53-DA47-A887-E37A182DB4A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
                <a:extLst>
                  <a:ext uri="{FF2B5EF4-FFF2-40B4-BE49-F238E27FC236}">
                    <a16:creationId xmlns:a16="http://schemas.microsoft.com/office/drawing/2014/main" id="{ED6FCC33-DDE5-844F-8579-B02CE84F34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1">
                <a:extLst>
                  <a:ext uri="{FF2B5EF4-FFF2-40B4-BE49-F238E27FC236}">
                    <a16:creationId xmlns:a16="http://schemas.microsoft.com/office/drawing/2014/main" id="{6A3E4709-EF8A-7E4B-807D-AAF651D759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1" name="Group 160">
              <a:extLst>
                <a:ext uri="{FF2B5EF4-FFF2-40B4-BE49-F238E27FC236}">
                  <a16:creationId xmlns:a16="http://schemas.microsoft.com/office/drawing/2014/main" id="{8D1E7E17-6967-2547-9E81-30ED622A52DA}"/>
                </a:ext>
              </a:extLst>
            </p:cNvPr>
            <p:cNvGrpSpPr/>
            <p:nvPr/>
          </p:nvGrpSpPr>
          <p:grpSpPr>
            <a:xfrm>
              <a:off x="6537625" y="2150801"/>
              <a:ext cx="762000" cy="1219200"/>
              <a:chOff x="2362200" y="1905000"/>
              <a:chExt cx="762000" cy="1219200"/>
            </a:xfrm>
          </p:grpSpPr>
          <p:cxnSp>
            <p:nvCxnSpPr>
              <p:cNvPr id="162" name="Straight Connector 161">
                <a:extLst>
                  <a:ext uri="{FF2B5EF4-FFF2-40B4-BE49-F238E27FC236}">
                    <a16:creationId xmlns:a16="http://schemas.microsoft.com/office/drawing/2014/main" id="{7EA9CB1C-2EAA-D74C-8D7B-FC8A08C5003F}"/>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2139E648-C1E5-3746-87B8-80C74F59EFA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8341BA0E-D702-7049-963B-1E88F2058FC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A9B43749-6029-1D45-96D0-28467CBCDF1D}"/>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31005AA2-4CCF-4F47-8885-2362859A365C}"/>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7" name="Straight Arrow Connector 166">
                <a:extLst>
                  <a:ext uri="{FF2B5EF4-FFF2-40B4-BE49-F238E27FC236}">
                    <a16:creationId xmlns:a16="http://schemas.microsoft.com/office/drawing/2014/main" id="{DA76D28E-9785-1245-9098-4158E4CFF41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68" name="TextBox 167">
                <a:extLst>
                  <a:ext uri="{FF2B5EF4-FFF2-40B4-BE49-F238E27FC236}">
                    <a16:creationId xmlns:a16="http://schemas.microsoft.com/office/drawing/2014/main" id="{972536AC-8CE6-5E45-A9B9-3113C3C92DD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69" name="TextBox 168">
                <a:extLst>
                  <a:ext uri="{FF2B5EF4-FFF2-40B4-BE49-F238E27FC236}">
                    <a16:creationId xmlns:a16="http://schemas.microsoft.com/office/drawing/2014/main" id="{E01D5193-202F-7045-9786-CE345A64AC2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70" name="TextBox 169">
                <a:extLst>
                  <a:ext uri="{FF2B5EF4-FFF2-40B4-BE49-F238E27FC236}">
                    <a16:creationId xmlns:a16="http://schemas.microsoft.com/office/drawing/2014/main" id="{6ABE5BF5-ADA6-FC4F-9E8A-BF8A22524FC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71" name="Group 220">
              <a:extLst>
                <a:ext uri="{FF2B5EF4-FFF2-40B4-BE49-F238E27FC236}">
                  <a16:creationId xmlns:a16="http://schemas.microsoft.com/office/drawing/2014/main" id="{8183ED57-8417-BE4A-BE7E-7B9342461787}"/>
                </a:ext>
              </a:extLst>
            </p:cNvPr>
            <p:cNvGrpSpPr>
              <a:grpSpLocks/>
            </p:cNvGrpSpPr>
            <p:nvPr/>
          </p:nvGrpSpPr>
          <p:grpSpPr bwMode="auto">
            <a:xfrm>
              <a:off x="6504973" y="3467559"/>
              <a:ext cx="152400" cy="304800"/>
              <a:chOff x="3264" y="3072"/>
              <a:chExt cx="96" cy="192"/>
            </a:xfrm>
          </p:grpSpPr>
          <p:sp>
            <p:nvSpPr>
              <p:cNvPr id="176" name="Line 17">
                <a:extLst>
                  <a:ext uri="{FF2B5EF4-FFF2-40B4-BE49-F238E27FC236}">
                    <a16:creationId xmlns:a16="http://schemas.microsoft.com/office/drawing/2014/main" id="{93FE752F-3469-D44D-BAAD-BCB97C3EE7A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7" name="Freeform 18">
                <a:extLst>
                  <a:ext uri="{FF2B5EF4-FFF2-40B4-BE49-F238E27FC236}">
                    <a16:creationId xmlns:a16="http://schemas.microsoft.com/office/drawing/2014/main" id="{3F8CB704-6B01-DE40-AC5B-D80E1D334DC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78" name="Group 13">
              <a:extLst>
                <a:ext uri="{FF2B5EF4-FFF2-40B4-BE49-F238E27FC236}">
                  <a16:creationId xmlns:a16="http://schemas.microsoft.com/office/drawing/2014/main" id="{1D22B8E9-C846-304B-A185-5FE6B528443D}"/>
                </a:ext>
              </a:extLst>
            </p:cNvPr>
            <p:cNvGrpSpPr>
              <a:grpSpLocks noChangeAspect="1"/>
            </p:cNvGrpSpPr>
            <p:nvPr/>
          </p:nvGrpSpPr>
          <p:grpSpPr bwMode="auto">
            <a:xfrm>
              <a:off x="6507786" y="2689525"/>
              <a:ext cx="152400" cy="152400"/>
              <a:chOff x="1344" y="2064"/>
              <a:chExt cx="192" cy="192"/>
            </a:xfrm>
          </p:grpSpPr>
          <p:sp>
            <p:nvSpPr>
              <p:cNvPr id="179" name="Oval 14">
                <a:extLst>
                  <a:ext uri="{FF2B5EF4-FFF2-40B4-BE49-F238E27FC236}">
                    <a16:creationId xmlns:a16="http://schemas.microsoft.com/office/drawing/2014/main" id="{EB559E03-8B65-C646-82B3-9E117E6CBE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0" name="Rectangle 15">
                <a:extLst>
                  <a:ext uri="{FF2B5EF4-FFF2-40B4-BE49-F238E27FC236}">
                    <a16:creationId xmlns:a16="http://schemas.microsoft.com/office/drawing/2014/main" id="{915B38C9-C05F-A34C-B751-4B4268DF3F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5" name="Group 210">
              <a:extLst>
                <a:ext uri="{FF2B5EF4-FFF2-40B4-BE49-F238E27FC236}">
                  <a16:creationId xmlns:a16="http://schemas.microsoft.com/office/drawing/2014/main" id="{16BCDD6C-B6C6-0B4C-809B-2E49076CEB12}"/>
                </a:ext>
              </a:extLst>
            </p:cNvPr>
            <p:cNvGrpSpPr>
              <a:grpSpLocks/>
            </p:cNvGrpSpPr>
            <p:nvPr/>
          </p:nvGrpSpPr>
          <p:grpSpPr bwMode="auto">
            <a:xfrm rot="5400000">
              <a:off x="7517347" y="2525128"/>
              <a:ext cx="304800" cy="762000"/>
              <a:chOff x="3216" y="1728"/>
              <a:chExt cx="192" cy="480"/>
            </a:xfrm>
          </p:grpSpPr>
          <p:sp>
            <p:nvSpPr>
              <p:cNvPr id="220" name="Line 8">
                <a:extLst>
                  <a:ext uri="{FF2B5EF4-FFF2-40B4-BE49-F238E27FC236}">
                    <a16:creationId xmlns:a16="http://schemas.microsoft.com/office/drawing/2014/main" id="{53F96883-27F6-8440-A85B-0C7944E92D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1" name="Line 9">
                <a:extLst>
                  <a:ext uri="{FF2B5EF4-FFF2-40B4-BE49-F238E27FC236}">
                    <a16:creationId xmlns:a16="http://schemas.microsoft.com/office/drawing/2014/main" id="{3704A438-D396-CC40-BB9E-5FF182A02E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0">
                <a:extLst>
                  <a:ext uri="{FF2B5EF4-FFF2-40B4-BE49-F238E27FC236}">
                    <a16:creationId xmlns:a16="http://schemas.microsoft.com/office/drawing/2014/main" id="{24F73DE2-A7A9-0B44-B381-C7A428222A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1">
                <a:extLst>
                  <a:ext uri="{FF2B5EF4-FFF2-40B4-BE49-F238E27FC236}">
                    <a16:creationId xmlns:a16="http://schemas.microsoft.com/office/drawing/2014/main" id="{9BA2D3C7-7A2C-934E-B5B3-6BB510956FB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9" name="Freeform 12">
              <a:extLst>
                <a:ext uri="{FF2B5EF4-FFF2-40B4-BE49-F238E27FC236}">
                  <a16:creationId xmlns:a16="http://schemas.microsoft.com/office/drawing/2014/main" id="{ED5ADFC0-00EF-B149-9B96-BD05C56A5F28}"/>
                </a:ext>
              </a:extLst>
            </p:cNvPr>
            <p:cNvSpPr>
              <a:spLocks noChangeAspect="1"/>
            </p:cNvSpPr>
            <p:nvPr/>
          </p:nvSpPr>
          <p:spPr bwMode="auto">
            <a:xfrm>
              <a:off x="7223427" y="14096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0" name="Freeform 12">
              <a:extLst>
                <a:ext uri="{FF2B5EF4-FFF2-40B4-BE49-F238E27FC236}">
                  <a16:creationId xmlns:a16="http://schemas.microsoft.com/office/drawing/2014/main" id="{73BA0187-D849-7F4A-ABD9-716511C33C21}"/>
                </a:ext>
              </a:extLst>
            </p:cNvPr>
            <p:cNvSpPr>
              <a:spLocks noChangeAspect="1"/>
            </p:cNvSpPr>
            <p:nvPr/>
          </p:nvSpPr>
          <p:spPr bwMode="auto">
            <a:xfrm>
              <a:off x="6504969" y="277036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1" name="Group 13">
              <a:extLst>
                <a:ext uri="{FF2B5EF4-FFF2-40B4-BE49-F238E27FC236}">
                  <a16:creationId xmlns:a16="http://schemas.microsoft.com/office/drawing/2014/main" id="{E5584A2D-33A2-9841-98FA-635DA7C9A9C6}"/>
                </a:ext>
              </a:extLst>
            </p:cNvPr>
            <p:cNvGrpSpPr>
              <a:grpSpLocks noChangeAspect="1"/>
            </p:cNvGrpSpPr>
            <p:nvPr/>
          </p:nvGrpSpPr>
          <p:grpSpPr bwMode="auto">
            <a:xfrm>
              <a:off x="5789329" y="2691266"/>
              <a:ext cx="152400" cy="152400"/>
              <a:chOff x="1344" y="2064"/>
              <a:chExt cx="192" cy="192"/>
            </a:xfrm>
          </p:grpSpPr>
          <p:sp>
            <p:nvSpPr>
              <p:cNvPr id="232" name="Oval 14">
                <a:extLst>
                  <a:ext uri="{FF2B5EF4-FFF2-40B4-BE49-F238E27FC236}">
                    <a16:creationId xmlns:a16="http://schemas.microsoft.com/office/drawing/2014/main" id="{ED524630-1F33-B441-91AC-C37D72D02F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3" name="Rectangle 15">
                <a:extLst>
                  <a:ext uri="{FF2B5EF4-FFF2-40B4-BE49-F238E27FC236}">
                    <a16:creationId xmlns:a16="http://schemas.microsoft.com/office/drawing/2014/main" id="{86A7A864-0F4B-3D48-98F0-EC824DFDBBB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4" name="Group 13">
              <a:extLst>
                <a:ext uri="{FF2B5EF4-FFF2-40B4-BE49-F238E27FC236}">
                  <a16:creationId xmlns:a16="http://schemas.microsoft.com/office/drawing/2014/main" id="{12EE4DA8-8BDB-2541-A268-BB387C9121C9}"/>
                </a:ext>
              </a:extLst>
            </p:cNvPr>
            <p:cNvGrpSpPr>
              <a:grpSpLocks noChangeAspect="1"/>
            </p:cNvGrpSpPr>
            <p:nvPr/>
          </p:nvGrpSpPr>
          <p:grpSpPr bwMode="auto">
            <a:xfrm>
              <a:off x="7988241" y="2831474"/>
              <a:ext cx="152400" cy="152400"/>
              <a:chOff x="1344" y="2064"/>
              <a:chExt cx="192" cy="192"/>
            </a:xfrm>
          </p:grpSpPr>
          <p:sp>
            <p:nvSpPr>
              <p:cNvPr id="235" name="Oval 14">
                <a:extLst>
                  <a:ext uri="{FF2B5EF4-FFF2-40B4-BE49-F238E27FC236}">
                    <a16:creationId xmlns:a16="http://schemas.microsoft.com/office/drawing/2014/main" id="{59B44A4A-0BC8-5E4F-9F07-F7C1EA24E2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6" name="Rectangle 15">
                <a:extLst>
                  <a:ext uri="{FF2B5EF4-FFF2-40B4-BE49-F238E27FC236}">
                    <a16:creationId xmlns:a16="http://schemas.microsoft.com/office/drawing/2014/main" id="{EBC49E00-08B2-5546-8085-B31177FCEC4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7" name="Freeform 12">
              <a:extLst>
                <a:ext uri="{FF2B5EF4-FFF2-40B4-BE49-F238E27FC236}">
                  <a16:creationId xmlns:a16="http://schemas.microsoft.com/office/drawing/2014/main" id="{B18CFB2B-501A-2740-B03D-F447C5E2376E}"/>
                </a:ext>
              </a:extLst>
            </p:cNvPr>
            <p:cNvSpPr>
              <a:spLocks noChangeAspect="1"/>
            </p:cNvSpPr>
            <p:nvPr/>
          </p:nvSpPr>
          <p:spPr bwMode="auto">
            <a:xfrm>
              <a:off x="7223423" y="33037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38" name="Group 220">
              <a:extLst>
                <a:ext uri="{FF2B5EF4-FFF2-40B4-BE49-F238E27FC236}">
                  <a16:creationId xmlns:a16="http://schemas.microsoft.com/office/drawing/2014/main" id="{B4D1D04C-DB7C-EE4B-9640-21811044DC2C}"/>
                </a:ext>
              </a:extLst>
            </p:cNvPr>
            <p:cNvGrpSpPr>
              <a:grpSpLocks/>
            </p:cNvGrpSpPr>
            <p:nvPr/>
          </p:nvGrpSpPr>
          <p:grpSpPr bwMode="auto">
            <a:xfrm>
              <a:off x="7233350" y="4039050"/>
              <a:ext cx="152400" cy="304800"/>
              <a:chOff x="3264" y="3072"/>
              <a:chExt cx="96" cy="192"/>
            </a:xfrm>
          </p:grpSpPr>
          <p:sp>
            <p:nvSpPr>
              <p:cNvPr id="239" name="Line 17">
                <a:extLst>
                  <a:ext uri="{FF2B5EF4-FFF2-40B4-BE49-F238E27FC236}">
                    <a16:creationId xmlns:a16="http://schemas.microsoft.com/office/drawing/2014/main" id="{08A9CA46-2B93-0B43-9ED0-2582DC97497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40" name="Freeform 18">
                <a:extLst>
                  <a:ext uri="{FF2B5EF4-FFF2-40B4-BE49-F238E27FC236}">
                    <a16:creationId xmlns:a16="http://schemas.microsoft.com/office/drawing/2014/main" id="{66EB34C7-AE5A-EC4A-96EE-FA33C428AC4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41" name="TextBox 240">
                  <a:extLst>
                    <a:ext uri="{FF2B5EF4-FFF2-40B4-BE49-F238E27FC236}">
                      <a16:creationId xmlns:a16="http://schemas.microsoft.com/office/drawing/2014/main" id="{AB0E488B-1FE9-DD47-8C3E-5419043987D4}"/>
                    </a:ext>
                  </a:extLst>
                </p:cNvPr>
                <p:cNvSpPr txBox="1"/>
                <p:nvPr/>
              </p:nvSpPr>
              <p:spPr>
                <a:xfrm>
                  <a:off x="7470306" y="236523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xmlns="">
            <p:sp>
              <p:nvSpPr>
                <p:cNvPr id="241" name="TextBox 240">
                  <a:extLst>
                    <a:ext uri="{FF2B5EF4-FFF2-40B4-BE49-F238E27FC236}">
                      <a16:creationId xmlns:a16="http://schemas.microsoft.com/office/drawing/2014/main" id="{AB0E488B-1FE9-DD47-8C3E-5419043987D4}"/>
                    </a:ext>
                  </a:extLst>
                </p:cNvPr>
                <p:cNvSpPr txBox="1">
                  <a:spLocks noRot="1" noChangeAspect="1" noMove="1" noResize="1" noEditPoints="1" noAdjustHandles="1" noChangeArrowheads="1" noChangeShapeType="1" noTextEdit="1"/>
                </p:cNvSpPr>
                <p:nvPr/>
              </p:nvSpPr>
              <p:spPr>
                <a:xfrm>
                  <a:off x="7470306" y="2365235"/>
                  <a:ext cx="633999" cy="369332"/>
                </a:xfrm>
                <a:prstGeom prst="rect">
                  <a:avLst/>
                </a:prstGeom>
                <a:blipFill>
                  <a:blip r:embed="rId13"/>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2" name="TextBox 241">
                  <a:extLst>
                    <a:ext uri="{FF2B5EF4-FFF2-40B4-BE49-F238E27FC236}">
                      <a16:creationId xmlns:a16="http://schemas.microsoft.com/office/drawing/2014/main" id="{49E9C3EF-FDE7-2A4C-81F2-ACA8B40A30E6}"/>
                    </a:ext>
                  </a:extLst>
                </p:cNvPr>
                <p:cNvSpPr txBox="1"/>
                <p:nvPr/>
              </p:nvSpPr>
              <p:spPr>
                <a:xfrm>
                  <a:off x="5905043" y="28392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242" name="TextBox 241">
                  <a:extLst>
                    <a:ext uri="{FF2B5EF4-FFF2-40B4-BE49-F238E27FC236}">
                      <a16:creationId xmlns:a16="http://schemas.microsoft.com/office/drawing/2014/main" id="{49E9C3EF-FDE7-2A4C-81F2-ACA8B40A30E6}"/>
                    </a:ext>
                  </a:extLst>
                </p:cNvPr>
                <p:cNvSpPr txBox="1">
                  <a:spLocks noRot="1" noChangeAspect="1" noMove="1" noResize="1" noEditPoints="1" noAdjustHandles="1" noChangeArrowheads="1" noChangeShapeType="1" noTextEdit="1"/>
                </p:cNvSpPr>
                <p:nvPr/>
              </p:nvSpPr>
              <p:spPr>
                <a:xfrm>
                  <a:off x="5905043" y="2839277"/>
                  <a:ext cx="633999" cy="369332"/>
                </a:xfrm>
                <a:prstGeom prst="rect">
                  <a:avLst/>
                </a:prstGeom>
                <a:blipFill>
                  <a:blip r:embed="rId14"/>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F1079A9A-CB4C-864A-8819-3BCD6A19079D}"/>
                    </a:ext>
                  </a:extLst>
                </p:cNvPr>
                <p:cNvSpPr txBox="1"/>
                <p:nvPr/>
              </p:nvSpPr>
              <p:spPr>
                <a:xfrm>
                  <a:off x="6102439" y="2082625"/>
                  <a:ext cx="633999" cy="369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43" name="TextBox 242">
                  <a:extLst>
                    <a:ext uri="{FF2B5EF4-FFF2-40B4-BE49-F238E27FC236}">
                      <a16:creationId xmlns:a16="http://schemas.microsoft.com/office/drawing/2014/main" id="{F1079A9A-CB4C-864A-8819-3BCD6A19079D}"/>
                    </a:ext>
                  </a:extLst>
                </p:cNvPr>
                <p:cNvSpPr txBox="1">
                  <a:spLocks noRot="1" noChangeAspect="1" noMove="1" noResize="1" noEditPoints="1" noAdjustHandles="1" noChangeArrowheads="1" noChangeShapeType="1" noTextEdit="1"/>
                </p:cNvSpPr>
                <p:nvPr/>
              </p:nvSpPr>
              <p:spPr>
                <a:xfrm>
                  <a:off x="6102439" y="2082625"/>
                  <a:ext cx="633999" cy="369331"/>
                </a:xfrm>
                <a:prstGeom prst="rect">
                  <a:avLst/>
                </a:prstGeom>
                <a:blipFill>
                  <a:blip r:embed="rId15"/>
                  <a:stretch>
                    <a:fillRect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992AA62F-98D4-574C-B6F3-BD6E43624C38}"/>
                    </a:ext>
                  </a:extLst>
                </p:cNvPr>
                <p:cNvSpPr txBox="1"/>
                <p:nvPr/>
              </p:nvSpPr>
              <p:spPr>
                <a:xfrm>
                  <a:off x="6828371" y="354987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p:txBody>
            </p:sp>
          </mc:Choice>
          <mc:Fallback xmlns="">
            <p:sp>
              <p:nvSpPr>
                <p:cNvPr id="244" name="TextBox 243">
                  <a:extLst>
                    <a:ext uri="{FF2B5EF4-FFF2-40B4-BE49-F238E27FC236}">
                      <a16:creationId xmlns:a16="http://schemas.microsoft.com/office/drawing/2014/main" id="{992AA62F-98D4-574C-B6F3-BD6E43624C38}"/>
                    </a:ext>
                  </a:extLst>
                </p:cNvPr>
                <p:cNvSpPr txBox="1">
                  <a:spLocks noRot="1" noChangeAspect="1" noMove="1" noResize="1" noEditPoints="1" noAdjustHandles="1" noChangeArrowheads="1" noChangeShapeType="1" noTextEdit="1"/>
                </p:cNvSpPr>
                <p:nvPr/>
              </p:nvSpPr>
              <p:spPr>
                <a:xfrm>
                  <a:off x="6828371" y="3549877"/>
                  <a:ext cx="633999" cy="369332"/>
                </a:xfrm>
                <a:prstGeom prst="rect">
                  <a:avLst/>
                </a:prstGeom>
                <a:blipFill>
                  <a:blip r:embed="rId16"/>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 name="TextBox 244">
                  <a:extLst>
                    <a:ext uri="{FF2B5EF4-FFF2-40B4-BE49-F238E27FC236}">
                      <a16:creationId xmlns:a16="http://schemas.microsoft.com/office/drawing/2014/main" id="{E904BB7C-661E-744D-9F8D-96F8378F5359}"/>
                    </a:ext>
                  </a:extLst>
                </p:cNvPr>
                <p:cNvSpPr txBox="1"/>
                <p:nvPr/>
              </p:nvSpPr>
              <p:spPr>
                <a:xfrm>
                  <a:off x="7350467" y="155785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45" name="TextBox 244">
                  <a:extLst>
                    <a:ext uri="{FF2B5EF4-FFF2-40B4-BE49-F238E27FC236}">
                      <a16:creationId xmlns:a16="http://schemas.microsoft.com/office/drawing/2014/main" id="{E904BB7C-661E-744D-9F8D-96F8378F5359}"/>
                    </a:ext>
                  </a:extLst>
                </p:cNvPr>
                <p:cNvSpPr txBox="1">
                  <a:spLocks noRot="1" noChangeAspect="1" noMove="1" noResize="1" noEditPoints="1" noAdjustHandles="1" noChangeArrowheads="1" noChangeShapeType="1" noTextEdit="1"/>
                </p:cNvSpPr>
                <p:nvPr/>
              </p:nvSpPr>
              <p:spPr>
                <a:xfrm>
                  <a:off x="7350467" y="1557852"/>
                  <a:ext cx="633999" cy="369332"/>
                </a:xfrm>
                <a:prstGeom prst="rect">
                  <a:avLst/>
                </a:prstGeom>
                <a:blipFill>
                  <a:blip r:embed="rId17"/>
                  <a:stretch>
                    <a:fillRect b="-20000"/>
                  </a:stretch>
                </a:blipFill>
              </p:spPr>
              <p:txBody>
                <a:bodyPr/>
                <a:lstStyle/>
                <a:p>
                  <a:r>
                    <a:rPr lang="en-US">
                      <a:noFill/>
                    </a:rPr>
                    <a:t> </a:t>
                  </a:r>
                </a:p>
              </p:txBody>
            </p:sp>
          </mc:Fallback>
        </mc:AlternateContent>
        <p:grpSp>
          <p:nvGrpSpPr>
            <p:cNvPr id="246" name="Group 13">
              <a:extLst>
                <a:ext uri="{FF2B5EF4-FFF2-40B4-BE49-F238E27FC236}">
                  <a16:creationId xmlns:a16="http://schemas.microsoft.com/office/drawing/2014/main" id="{797059E1-839E-6049-A9A2-06C5158E549B}"/>
                </a:ext>
              </a:extLst>
            </p:cNvPr>
            <p:cNvGrpSpPr>
              <a:grpSpLocks noChangeAspect="1"/>
            </p:cNvGrpSpPr>
            <p:nvPr/>
          </p:nvGrpSpPr>
          <p:grpSpPr bwMode="auto">
            <a:xfrm>
              <a:off x="7223423" y="1332828"/>
              <a:ext cx="152400" cy="152400"/>
              <a:chOff x="1344" y="2064"/>
              <a:chExt cx="192" cy="192"/>
            </a:xfrm>
          </p:grpSpPr>
          <p:sp>
            <p:nvSpPr>
              <p:cNvPr id="247" name="Oval 14">
                <a:extLst>
                  <a:ext uri="{FF2B5EF4-FFF2-40B4-BE49-F238E27FC236}">
                    <a16:creationId xmlns:a16="http://schemas.microsoft.com/office/drawing/2014/main" id="{BC64EF0B-28B8-654E-AAC5-8011AA51F49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8" name="Rectangle 15">
                <a:extLst>
                  <a:ext uri="{FF2B5EF4-FFF2-40B4-BE49-F238E27FC236}">
                    <a16:creationId xmlns:a16="http://schemas.microsoft.com/office/drawing/2014/main" id="{518DC94E-CB2B-3642-8561-BA977B2A55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49" name="TextBox 248">
                  <a:extLst>
                    <a:ext uri="{FF2B5EF4-FFF2-40B4-BE49-F238E27FC236}">
                      <a16:creationId xmlns:a16="http://schemas.microsoft.com/office/drawing/2014/main" id="{654FC617-EB92-FA4E-97B7-99DE79B0BF2A}"/>
                    </a:ext>
                  </a:extLst>
                </p:cNvPr>
                <p:cNvSpPr txBox="1"/>
                <p:nvPr/>
              </p:nvSpPr>
              <p:spPr>
                <a:xfrm>
                  <a:off x="5712261" y="2332499"/>
                  <a:ext cx="633999" cy="369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49" name="TextBox 248">
                  <a:extLst>
                    <a:ext uri="{FF2B5EF4-FFF2-40B4-BE49-F238E27FC236}">
                      <a16:creationId xmlns:a16="http://schemas.microsoft.com/office/drawing/2014/main" id="{654FC617-EB92-FA4E-97B7-99DE79B0BF2A}"/>
                    </a:ext>
                  </a:extLst>
                </p:cNvPr>
                <p:cNvSpPr txBox="1">
                  <a:spLocks noRot="1" noChangeAspect="1" noMove="1" noResize="1" noEditPoints="1" noAdjustHandles="1" noChangeArrowheads="1" noChangeShapeType="1" noTextEdit="1"/>
                </p:cNvSpPr>
                <p:nvPr/>
              </p:nvSpPr>
              <p:spPr>
                <a:xfrm>
                  <a:off x="5712261" y="2332499"/>
                  <a:ext cx="633999" cy="36933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0" name="TextBox 249">
                  <a:extLst>
                    <a:ext uri="{FF2B5EF4-FFF2-40B4-BE49-F238E27FC236}">
                      <a16:creationId xmlns:a16="http://schemas.microsoft.com/office/drawing/2014/main" id="{1FFDD3B8-62C9-0F4C-84C2-730A3610F4B6}"/>
                    </a:ext>
                  </a:extLst>
                </p:cNvPr>
                <p:cNvSpPr txBox="1"/>
                <p:nvPr/>
              </p:nvSpPr>
              <p:spPr>
                <a:xfrm>
                  <a:off x="7829396" y="243064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50" name="TextBox 249">
                  <a:extLst>
                    <a:ext uri="{FF2B5EF4-FFF2-40B4-BE49-F238E27FC236}">
                      <a16:creationId xmlns:a16="http://schemas.microsoft.com/office/drawing/2014/main" id="{1FFDD3B8-62C9-0F4C-84C2-730A3610F4B6}"/>
                    </a:ext>
                  </a:extLst>
                </p:cNvPr>
                <p:cNvSpPr txBox="1">
                  <a:spLocks noRot="1" noChangeAspect="1" noMove="1" noResize="1" noEditPoints="1" noAdjustHandles="1" noChangeArrowheads="1" noChangeShapeType="1" noTextEdit="1"/>
                </p:cNvSpPr>
                <p:nvPr/>
              </p:nvSpPr>
              <p:spPr>
                <a:xfrm>
                  <a:off x="7829396" y="2430649"/>
                  <a:ext cx="633999" cy="369332"/>
                </a:xfrm>
                <a:prstGeom prst="rect">
                  <a:avLst/>
                </a:prstGeom>
                <a:blipFill>
                  <a:blip r:embed="rId19"/>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1" name="TextBox 250">
                  <a:extLst>
                    <a:ext uri="{FF2B5EF4-FFF2-40B4-BE49-F238E27FC236}">
                      <a16:creationId xmlns:a16="http://schemas.microsoft.com/office/drawing/2014/main" id="{1900780F-FC71-B649-9A15-CE4F85F6BF16}"/>
                    </a:ext>
                  </a:extLst>
                </p:cNvPr>
                <p:cNvSpPr txBox="1"/>
                <p:nvPr/>
              </p:nvSpPr>
              <p:spPr>
                <a:xfrm>
                  <a:off x="7300077" y="122704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51" name="TextBox 250">
                  <a:extLst>
                    <a:ext uri="{FF2B5EF4-FFF2-40B4-BE49-F238E27FC236}">
                      <a16:creationId xmlns:a16="http://schemas.microsoft.com/office/drawing/2014/main" id="{1900780F-FC71-B649-9A15-CE4F85F6BF16}"/>
                    </a:ext>
                  </a:extLst>
                </p:cNvPr>
                <p:cNvSpPr txBox="1">
                  <a:spLocks noRot="1" noChangeAspect="1" noMove="1" noResize="1" noEditPoints="1" noAdjustHandles="1" noChangeArrowheads="1" noChangeShapeType="1" noTextEdit="1"/>
                </p:cNvSpPr>
                <p:nvPr/>
              </p:nvSpPr>
              <p:spPr>
                <a:xfrm>
                  <a:off x="7300077" y="1227040"/>
                  <a:ext cx="633999" cy="369332"/>
                </a:xfrm>
                <a:prstGeom prst="rect">
                  <a:avLst/>
                </a:prstGeom>
                <a:blipFill>
                  <a:blip r:embed="rId20"/>
                  <a:stretch>
                    <a:fillRect b="-16000"/>
                  </a:stretch>
                </a:blipFill>
              </p:spPr>
              <p:txBody>
                <a:bodyPr/>
                <a:lstStyle/>
                <a:p>
                  <a:r>
                    <a:rPr lang="en-US">
                      <a:noFill/>
                    </a:rPr>
                    <a:t> </a:t>
                  </a:r>
                </a:p>
              </p:txBody>
            </p:sp>
          </mc:Fallback>
        </mc:AlternateContent>
        <p:sp>
          <p:nvSpPr>
            <p:cNvPr id="257" name="Freeform 12">
              <a:extLst>
                <a:ext uri="{FF2B5EF4-FFF2-40B4-BE49-F238E27FC236}">
                  <a16:creationId xmlns:a16="http://schemas.microsoft.com/office/drawing/2014/main" id="{FDBE9A72-0B01-1E4C-92BC-5657643D889F}"/>
                </a:ext>
              </a:extLst>
            </p:cNvPr>
            <p:cNvSpPr>
              <a:spLocks noChangeAspect="1"/>
            </p:cNvSpPr>
            <p:nvPr/>
          </p:nvSpPr>
          <p:spPr bwMode="auto">
            <a:xfrm>
              <a:off x="6501921" y="20175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8" name="Group 13">
              <a:extLst>
                <a:ext uri="{FF2B5EF4-FFF2-40B4-BE49-F238E27FC236}">
                  <a16:creationId xmlns:a16="http://schemas.microsoft.com/office/drawing/2014/main" id="{43676182-29D2-DE4C-810D-A3FB8986CCBB}"/>
                </a:ext>
              </a:extLst>
            </p:cNvPr>
            <p:cNvGrpSpPr>
              <a:grpSpLocks noChangeAspect="1"/>
            </p:cNvGrpSpPr>
            <p:nvPr/>
          </p:nvGrpSpPr>
          <p:grpSpPr bwMode="auto">
            <a:xfrm>
              <a:off x="6504969" y="1977728"/>
              <a:ext cx="152400" cy="152400"/>
              <a:chOff x="1344" y="2064"/>
              <a:chExt cx="192" cy="192"/>
            </a:xfrm>
          </p:grpSpPr>
          <p:sp>
            <p:nvSpPr>
              <p:cNvPr id="259" name="Oval 14">
                <a:extLst>
                  <a:ext uri="{FF2B5EF4-FFF2-40B4-BE49-F238E27FC236}">
                    <a16:creationId xmlns:a16="http://schemas.microsoft.com/office/drawing/2014/main" id="{081EA515-17F7-CE45-B4B1-E496BBF9EB9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60" name="Rectangle 15">
                <a:extLst>
                  <a:ext uri="{FF2B5EF4-FFF2-40B4-BE49-F238E27FC236}">
                    <a16:creationId xmlns:a16="http://schemas.microsoft.com/office/drawing/2014/main" id="{12534632-8EDE-A546-8BC0-9FEF16C3EB6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CB491944-590D-1A42-B54E-49D3AAF20FD7}"/>
                    </a:ext>
                  </a:extLst>
                </p:cNvPr>
                <p:cNvSpPr txBox="1"/>
                <p:nvPr/>
              </p:nvSpPr>
              <p:spPr>
                <a:xfrm>
                  <a:off x="6591146" y="3002455"/>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61" name="TextBox 260">
                  <a:extLst>
                    <a:ext uri="{FF2B5EF4-FFF2-40B4-BE49-F238E27FC236}">
                      <a16:creationId xmlns:a16="http://schemas.microsoft.com/office/drawing/2014/main" id="{CB491944-590D-1A42-B54E-49D3AAF20FD7}"/>
                    </a:ext>
                  </a:extLst>
                </p:cNvPr>
                <p:cNvSpPr txBox="1">
                  <a:spLocks noRot="1" noChangeAspect="1" noMove="1" noResize="1" noEditPoints="1" noAdjustHandles="1" noChangeArrowheads="1" noChangeShapeType="1" noTextEdit="1"/>
                </p:cNvSpPr>
                <p:nvPr/>
              </p:nvSpPr>
              <p:spPr>
                <a:xfrm>
                  <a:off x="6591146" y="3002455"/>
                  <a:ext cx="633999" cy="369332"/>
                </a:xfrm>
                <a:prstGeom prst="rect">
                  <a:avLst/>
                </a:prstGeom>
                <a:blipFill>
                  <a:blip r:embed="rId21"/>
                  <a:stretch>
                    <a:fillRect b="-16000"/>
                  </a:stretch>
                </a:blipFill>
              </p:spPr>
              <p:txBody>
                <a:bodyPr/>
                <a:lstStyle/>
                <a:p>
                  <a:r>
                    <a:rPr lang="en-US">
                      <a:noFill/>
                    </a:rPr>
                    <a:t> </a:t>
                  </a:r>
                </a:p>
              </p:txBody>
            </p:sp>
          </mc:Fallback>
        </mc:AlternateContent>
      </p:grpSp>
    </p:spTree>
    <p:extLst>
      <p:ext uri="{BB962C8B-B14F-4D97-AF65-F5344CB8AC3E}">
        <p14:creationId xmlns:p14="http://schemas.microsoft.com/office/powerpoint/2010/main" val="35017897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3147"/>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49476"/>
              <a:ext cx="152400" cy="152400"/>
              <a:chOff x="1344" y="2064"/>
              <a:chExt cx="192" cy="192"/>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46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46502"/>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864608" y="1748067"/>
                <a:ext cx="4775819" cy="3063351"/>
              </a:xfrm>
              <a:prstGeom prst="rect">
                <a:avLst/>
              </a:prstGeom>
              <a:noFill/>
            </p:spPr>
            <p:txBody>
              <a:bodyPr wrap="square" rtlCol="0">
                <a:noAutofit/>
              </a:bodyPr>
              <a:lstStyle/>
              <a:p>
                <a:pPr marL="285750" indent="-285750">
                  <a:buFont typeface="Arial" panose="020B0604020202020204" pitchFamily="34" charset="0"/>
                  <a:buChar char="•"/>
                </a:pPr>
                <a:r>
                  <a:rPr lang="en-US" dirty="0"/>
                  <a:t>AM: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𝑚𝑎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Phase: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b="0" i="1" smtClean="0">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𝜙</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FM: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𝐴</m:t>
                    </m:r>
                    <m:r>
                      <m:rPr>
                        <m:sty m:val="p"/>
                      </m:rPr>
                      <a:rPr lang="en-US">
                        <a:latin typeface="Cambria Math" panose="02040503050406030204" pitchFamily="18" charset="0"/>
                      </a:rPr>
                      <m:t>cos</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𝜙</m:t>
                    </m:r>
                    <m:r>
                      <a:rPr lang="en-US" i="1" dirty="0">
                        <a:latin typeface="Cambria Math" panose="02040503050406030204" pitchFamily="18" charset="0"/>
                        <a:ea typeface="Cambria Math" panose="02040503050406030204" pitchFamily="18" charset="0"/>
                      </a:rPr>
                      <m:t>=</m:t>
                    </m:r>
                    <m:nary>
                      <m:naryPr>
                        <m:limLoc m:val="undOvr"/>
                        <m:subHide m:val="on"/>
                        <m:supHide m:val="on"/>
                        <m:ctrlPr>
                          <a:rPr lang="en-US" i="1" dirty="0" smtClean="0">
                            <a:latin typeface="Cambria Math" panose="02040503050406030204" pitchFamily="18" charset="0"/>
                            <a:ea typeface="Cambria Math" panose="02040503050406030204" pitchFamily="18" charset="0"/>
                          </a:rPr>
                        </m:ctrlPr>
                      </m:naryPr>
                      <m:sub/>
                      <m:sup/>
                      <m:e>
                        <m:r>
                          <a:rPr lang="en-US" i="1" dirty="0">
                            <a:latin typeface="Cambria Math" panose="02040503050406030204" pitchFamily="18" charset="0"/>
                            <a:ea typeface="Cambria Math" panose="02040503050406030204" pitchFamily="18" charset="0"/>
                          </a:rPr>
                          <m:t>𝑚𝑎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m:rPr>
                            <m:nor/>
                          </m:rPr>
                          <a:rPr lang="en-US" dirty="0"/>
                          <m:t> </m:t>
                        </m:r>
                        <m:r>
                          <a:rPr lang="en-US"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864608" y="1748067"/>
                <a:ext cx="4775819" cy="3063351"/>
              </a:xfrm>
              <a:prstGeom prst="rect">
                <a:avLst/>
              </a:prstGeom>
              <a:blipFill>
                <a:blip r:embed="rId14"/>
                <a:stretch>
                  <a:fillRect l="-796" t="-826"/>
                </a:stretch>
              </a:blipFill>
            </p:spPr>
            <p:txBody>
              <a:bodyPr/>
              <a:lstStyle/>
              <a:p>
                <a:r>
                  <a:rPr lang="en-US">
                    <a:noFill/>
                  </a:rPr>
                  <a:t> </a:t>
                </a:r>
              </a:p>
            </p:txBody>
          </p:sp>
        </mc:Fallback>
      </mc:AlternateContent>
    </p:spTree>
    <p:extLst>
      <p:ext uri="{BB962C8B-B14F-4D97-AF65-F5344CB8AC3E}">
        <p14:creationId xmlns:p14="http://schemas.microsoft.com/office/powerpoint/2010/main" val="1908058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285635" y="1425996"/>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𝐿</m:t>
                        </m:r>
                      </m:den>
                    </m:f>
                  </m:oMath>
                </a14:m>
                <a:endParaRPr lang="en-US"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27778541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79</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97577" y="1766115"/>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739661" y="1448413"/>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5320320" y="1651348"/>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1207871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80</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453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8629705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81</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918167"/>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82</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83</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Stability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grpSp>
        <p:nvGrpSpPr>
          <p:cNvPr id="5" name="Group 4">
            <a:extLst>
              <a:ext uri="{FF2B5EF4-FFF2-40B4-BE49-F238E27FC236}">
                <a16:creationId xmlns:a16="http://schemas.microsoft.com/office/drawing/2014/main" id="{0036E188-4FA2-334E-9F1B-DDC88ED749BA}"/>
              </a:ext>
            </a:extLst>
          </p:cNvPr>
          <p:cNvGrpSpPr/>
          <p:nvPr/>
        </p:nvGrpSpPr>
        <p:grpSpPr>
          <a:xfrm>
            <a:off x="8347148" y="2319697"/>
            <a:ext cx="3367773" cy="2016626"/>
            <a:chOff x="2969491" y="3545181"/>
            <a:chExt cx="3367773" cy="2016626"/>
          </a:xfrm>
        </p:grpSpPr>
        <p:grpSp>
          <p:nvGrpSpPr>
            <p:cNvPr id="6" name="Group 210">
              <a:extLst>
                <a:ext uri="{FF2B5EF4-FFF2-40B4-BE49-F238E27FC236}">
                  <a16:creationId xmlns:a16="http://schemas.microsoft.com/office/drawing/2014/main" id="{1CEB7774-67F3-FB4F-889B-F323F7064FCE}"/>
                </a:ext>
              </a:extLst>
            </p:cNvPr>
            <p:cNvGrpSpPr>
              <a:grpSpLocks/>
            </p:cNvGrpSpPr>
            <p:nvPr/>
          </p:nvGrpSpPr>
          <p:grpSpPr bwMode="auto">
            <a:xfrm rot="5400000">
              <a:off x="5114443" y="3696395"/>
              <a:ext cx="304800" cy="762000"/>
              <a:chOff x="3216" y="1728"/>
              <a:chExt cx="192" cy="480"/>
            </a:xfrm>
          </p:grpSpPr>
          <p:sp>
            <p:nvSpPr>
              <p:cNvPr id="7" name="Line 8">
                <a:extLst>
                  <a:ext uri="{FF2B5EF4-FFF2-40B4-BE49-F238E27FC236}">
                    <a16:creationId xmlns:a16="http://schemas.microsoft.com/office/drawing/2014/main" id="{0305D4E3-6709-3B40-9E5F-E125849E5A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A7AF3F93-C54D-DC40-998D-F57C4B274D5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C392B2F-0F3D-4849-87D0-38BC270203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83FD3388-675D-294D-A624-572698B990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119B2E44-89C9-9245-9774-E3C0743B1536}"/>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20">
              <a:extLst>
                <a:ext uri="{FF2B5EF4-FFF2-40B4-BE49-F238E27FC236}">
                  <a16:creationId xmlns:a16="http://schemas.microsoft.com/office/drawing/2014/main" id="{44B66197-B66A-404D-AD15-C60961219E2E}"/>
                </a:ext>
              </a:extLst>
            </p:cNvPr>
            <p:cNvGrpSpPr>
              <a:grpSpLocks/>
            </p:cNvGrpSpPr>
            <p:nvPr/>
          </p:nvGrpSpPr>
          <p:grpSpPr bwMode="auto">
            <a:xfrm>
              <a:off x="3353806" y="5257007"/>
              <a:ext cx="152400" cy="304800"/>
              <a:chOff x="3264" y="3072"/>
              <a:chExt cx="96" cy="192"/>
            </a:xfrm>
          </p:grpSpPr>
          <p:sp>
            <p:nvSpPr>
              <p:cNvPr id="13" name="Line 17">
                <a:extLst>
                  <a:ext uri="{FF2B5EF4-FFF2-40B4-BE49-F238E27FC236}">
                    <a16:creationId xmlns:a16="http://schemas.microsoft.com/office/drawing/2014/main" id="{79E32E8B-4463-0A4C-8856-A7E0A726770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a:extLst>
                  <a:ext uri="{FF2B5EF4-FFF2-40B4-BE49-F238E27FC236}">
                    <a16:creationId xmlns:a16="http://schemas.microsoft.com/office/drawing/2014/main" id="{6EE18A24-22B3-884C-B6C7-16CE9A0413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 name="Group 209">
              <a:extLst>
                <a:ext uri="{FF2B5EF4-FFF2-40B4-BE49-F238E27FC236}">
                  <a16:creationId xmlns:a16="http://schemas.microsoft.com/office/drawing/2014/main" id="{1809A859-CCE0-9545-AB08-DD5980F70838}"/>
                </a:ext>
              </a:extLst>
            </p:cNvPr>
            <p:cNvGrpSpPr>
              <a:grpSpLocks/>
            </p:cNvGrpSpPr>
            <p:nvPr/>
          </p:nvGrpSpPr>
          <p:grpSpPr bwMode="auto">
            <a:xfrm rot="5400000">
              <a:off x="4496808" y="3696992"/>
              <a:ext cx="152400" cy="762000"/>
              <a:chOff x="3935" y="1728"/>
              <a:chExt cx="96" cy="480"/>
            </a:xfrm>
          </p:grpSpPr>
          <p:sp>
            <p:nvSpPr>
              <p:cNvPr id="16" name="Arc 59">
                <a:extLst>
                  <a:ext uri="{FF2B5EF4-FFF2-40B4-BE49-F238E27FC236}">
                    <a16:creationId xmlns:a16="http://schemas.microsoft.com/office/drawing/2014/main" id="{D82F18DF-1810-534C-B9F3-59542EAD077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0">
                <a:extLst>
                  <a:ext uri="{FF2B5EF4-FFF2-40B4-BE49-F238E27FC236}">
                    <a16:creationId xmlns:a16="http://schemas.microsoft.com/office/drawing/2014/main" id="{91BFFC57-FE53-FB42-87B5-242CDCE389D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1">
                <a:extLst>
                  <a:ext uri="{FF2B5EF4-FFF2-40B4-BE49-F238E27FC236}">
                    <a16:creationId xmlns:a16="http://schemas.microsoft.com/office/drawing/2014/main" id="{FC14ED89-24C7-EA49-B7AC-0CE443C001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2">
                <a:extLst>
                  <a:ext uri="{FF2B5EF4-FFF2-40B4-BE49-F238E27FC236}">
                    <a16:creationId xmlns:a16="http://schemas.microsoft.com/office/drawing/2014/main" id="{79075C58-321D-BC4A-911D-AD8B7BAAC7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Line 63">
                <a:extLst>
                  <a:ext uri="{FF2B5EF4-FFF2-40B4-BE49-F238E27FC236}">
                    <a16:creationId xmlns:a16="http://schemas.microsoft.com/office/drawing/2014/main" id="{2DE38858-E311-E141-B6FA-9ECD7D17B66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64">
                <a:extLst>
                  <a:ext uri="{FF2B5EF4-FFF2-40B4-BE49-F238E27FC236}">
                    <a16:creationId xmlns:a16="http://schemas.microsoft.com/office/drawing/2014/main" id="{0761FE49-46D1-C24C-9D46-D95BF992685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Arc 65">
                <a:extLst>
                  <a:ext uri="{FF2B5EF4-FFF2-40B4-BE49-F238E27FC236}">
                    <a16:creationId xmlns:a16="http://schemas.microsoft.com/office/drawing/2014/main" id="{5AC154DC-A45B-0543-95C0-729DCB0B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6">
                <a:extLst>
                  <a:ext uri="{FF2B5EF4-FFF2-40B4-BE49-F238E27FC236}">
                    <a16:creationId xmlns:a16="http://schemas.microsoft.com/office/drawing/2014/main" id="{B66CA042-A668-A94B-820D-1F3FCE6E774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7">
                <a:extLst>
                  <a:ext uri="{FF2B5EF4-FFF2-40B4-BE49-F238E27FC236}">
                    <a16:creationId xmlns:a16="http://schemas.microsoft.com/office/drawing/2014/main" id="{3F986D47-045A-5546-86B8-979E644686F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8">
                <a:extLst>
                  <a:ext uri="{FF2B5EF4-FFF2-40B4-BE49-F238E27FC236}">
                    <a16:creationId xmlns:a16="http://schemas.microsoft.com/office/drawing/2014/main" id="{05DD4C74-5AA3-4842-BF69-F0A271BD1D5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9">
                <a:extLst>
                  <a:ext uri="{FF2B5EF4-FFF2-40B4-BE49-F238E27FC236}">
                    <a16:creationId xmlns:a16="http://schemas.microsoft.com/office/drawing/2014/main" id="{5FCAA68C-5063-D843-ADB6-1EDBCED67EF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0">
                <a:extLst>
                  <a:ext uri="{FF2B5EF4-FFF2-40B4-BE49-F238E27FC236}">
                    <a16:creationId xmlns:a16="http://schemas.microsoft.com/office/drawing/2014/main" id="{19A2CD8B-8B65-B54F-9BEF-B6A21AB75AD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71">
                <a:extLst>
                  <a:ext uri="{FF2B5EF4-FFF2-40B4-BE49-F238E27FC236}">
                    <a16:creationId xmlns:a16="http://schemas.microsoft.com/office/drawing/2014/main" id="{34D09925-C3C8-6D40-9F23-806BA0C7AA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 name="Group 207">
              <a:extLst>
                <a:ext uri="{FF2B5EF4-FFF2-40B4-BE49-F238E27FC236}">
                  <a16:creationId xmlns:a16="http://schemas.microsoft.com/office/drawing/2014/main" id="{F9652341-81D0-FE48-A03C-E8569F0AC088}"/>
                </a:ext>
              </a:extLst>
            </p:cNvPr>
            <p:cNvGrpSpPr>
              <a:grpSpLocks/>
            </p:cNvGrpSpPr>
            <p:nvPr/>
          </p:nvGrpSpPr>
          <p:grpSpPr bwMode="auto">
            <a:xfrm rot="5400000">
              <a:off x="3649179" y="4205287"/>
              <a:ext cx="304800" cy="762000"/>
              <a:chOff x="4560" y="2400"/>
              <a:chExt cx="192" cy="480"/>
            </a:xfrm>
          </p:grpSpPr>
          <p:sp>
            <p:nvSpPr>
              <p:cNvPr id="30" name="Oval 111">
                <a:extLst>
                  <a:ext uri="{FF2B5EF4-FFF2-40B4-BE49-F238E27FC236}">
                    <a16:creationId xmlns:a16="http://schemas.microsoft.com/office/drawing/2014/main" id="{78A4B587-A778-C343-B4A5-12234CB46A4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4BFC7248-E029-E44D-85F7-3F4EE9EF125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D0C2E8EA-EEB6-2449-BB76-03D75CD4A3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4D069EA8-A002-9343-8ACC-C5FF7990E8A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67FB1865-B7B1-764F-976B-6A728E4A8964}"/>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D31BE528-4B7D-184F-AC80-E9FD150ABF7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9" name="Group 864">
              <a:extLst>
                <a:ext uri="{FF2B5EF4-FFF2-40B4-BE49-F238E27FC236}">
                  <a16:creationId xmlns:a16="http://schemas.microsoft.com/office/drawing/2014/main" id="{B541959A-DBA2-1F46-8FC5-97B7AEB31D8F}"/>
                </a:ext>
              </a:extLst>
            </p:cNvPr>
            <p:cNvGrpSpPr>
              <a:grpSpLocks/>
            </p:cNvGrpSpPr>
            <p:nvPr/>
          </p:nvGrpSpPr>
          <p:grpSpPr bwMode="auto">
            <a:xfrm>
              <a:off x="3962711" y="4219575"/>
              <a:ext cx="914400" cy="733425"/>
              <a:chOff x="1843" y="1698"/>
              <a:chExt cx="576" cy="462"/>
            </a:xfrm>
          </p:grpSpPr>
          <p:grpSp>
            <p:nvGrpSpPr>
              <p:cNvPr id="40" name="Group 60">
                <a:extLst>
                  <a:ext uri="{FF2B5EF4-FFF2-40B4-BE49-F238E27FC236}">
                    <a16:creationId xmlns:a16="http://schemas.microsoft.com/office/drawing/2014/main" id="{CA7E8CAF-D9E6-824C-85A7-98BC5D59FACD}"/>
                  </a:ext>
                </a:extLst>
              </p:cNvPr>
              <p:cNvGrpSpPr>
                <a:grpSpLocks/>
              </p:cNvGrpSpPr>
              <p:nvPr/>
            </p:nvGrpSpPr>
            <p:grpSpPr bwMode="auto">
              <a:xfrm>
                <a:off x="1843" y="1698"/>
                <a:ext cx="576" cy="461"/>
                <a:chOff x="3456" y="3427"/>
                <a:chExt cx="576" cy="461"/>
              </a:xfrm>
            </p:grpSpPr>
            <p:sp>
              <p:nvSpPr>
                <p:cNvPr id="42" name="Line 55">
                  <a:extLst>
                    <a:ext uri="{FF2B5EF4-FFF2-40B4-BE49-F238E27FC236}">
                      <a16:creationId xmlns:a16="http://schemas.microsoft.com/office/drawing/2014/main" id="{F22AD311-7B4D-7742-B586-6346FF0FC7E9}"/>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AutoShape 56">
                  <a:extLst>
                    <a:ext uri="{FF2B5EF4-FFF2-40B4-BE49-F238E27FC236}">
                      <a16:creationId xmlns:a16="http://schemas.microsoft.com/office/drawing/2014/main" id="{B6B5078F-CEAA-4141-B06F-A1FBEE6DD4D3}"/>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Freeform 863">
                <a:extLst>
                  <a:ext uri="{FF2B5EF4-FFF2-40B4-BE49-F238E27FC236}">
                    <a16:creationId xmlns:a16="http://schemas.microsoft.com/office/drawing/2014/main" id="{527475DA-0CD6-F946-BAFB-EFE14D93DFB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4" name="Freeform 12">
              <a:extLst>
                <a:ext uri="{FF2B5EF4-FFF2-40B4-BE49-F238E27FC236}">
                  <a16:creationId xmlns:a16="http://schemas.microsoft.com/office/drawing/2014/main" id="{C6F368F1-D3F8-A848-928F-7FAA00013D0C}"/>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9D96FC0-7E14-4C47-B386-10E4A41880F0}"/>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07D8778-9751-834E-B68D-A88DCC3C9BE4}"/>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CEAA2A-FEA3-4D40-A5FA-7007975EF07D}"/>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14">
              <a:extLst>
                <a:ext uri="{FF2B5EF4-FFF2-40B4-BE49-F238E27FC236}">
                  <a16:creationId xmlns:a16="http://schemas.microsoft.com/office/drawing/2014/main" id="{C93E7F3B-8D46-1F48-ADCE-142E39AA7386}"/>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D9BF462-8E43-F041-8826-C61D8AD4DF96}"/>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AEC85EC-7044-B74D-96C6-E01D434CEA28}"/>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4A6FAEE-F8BF-6B4A-A59F-14E6623CE210}"/>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3262CB3-6422-974D-84C4-669908D18765}"/>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81D41C9-8FB1-674D-8F61-E80DC62CDFA3}"/>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79A81B1-A58B-5149-9214-343684D069AB}"/>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7FECDDE-F219-EB40-B07B-3438B9522A94}"/>
                  </a:ext>
                </a:extLst>
              </p:cNvPr>
              <p:cNvSpPr txBox="1"/>
              <p:nvPr/>
            </p:nvSpPr>
            <p:spPr>
              <a:xfrm>
                <a:off x="477080" y="1772261"/>
                <a:ext cx="7488570" cy="4062931"/>
              </a:xfrm>
              <a:prstGeom prst="rect">
                <a:avLst/>
              </a:prstGeom>
              <a:noFill/>
            </p:spPr>
            <p:txBody>
              <a:bodyPr wrap="square" rtlCol="0">
                <a:noAutofit/>
              </a:bodyPr>
              <a:lstStyle/>
              <a:p>
                <a:pPr marL="285750" indent="-285750">
                  <a:buFont typeface="Arial" panose="020B0604020202020204" pitchFamily="34" charset="0"/>
                  <a:buChar char="•"/>
                </a:pPr>
                <a:r>
                  <a:rPr lang="en-US" dirty="0"/>
                  <a:t>Want hi Q for stability</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𝐴</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en>
                            </m:f>
                            <m:r>
                              <a:rPr lang="en-US" b="0" i="1" smtClean="0">
                                <a:latin typeface="Cambria Math" panose="02040503050406030204" pitchFamily="18" charset="0"/>
                                <a:ea typeface="Cambria Math" panose="02040503050406030204" pitchFamily="18" charset="0"/>
                              </a:rPr>
                              <m:t>)</m:t>
                            </m:r>
                          </m:den>
                        </m:f>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p:txBody>
          </p:sp>
        </mc:Choice>
        <mc:Fallback xmlns="">
          <p:sp>
            <p:nvSpPr>
              <p:cNvPr id="48" name="TextBox 47">
                <a:extLst>
                  <a:ext uri="{FF2B5EF4-FFF2-40B4-BE49-F238E27FC236}">
                    <a16:creationId xmlns:a16="http://schemas.microsoft.com/office/drawing/2014/main" id="{87FECDDE-F219-EB40-B07B-3438B9522A94}"/>
                  </a:ext>
                </a:extLst>
              </p:cNvPr>
              <p:cNvSpPr txBox="1">
                <a:spLocks noRot="1" noChangeAspect="1" noMove="1" noResize="1" noEditPoints="1" noAdjustHandles="1" noChangeArrowheads="1" noChangeShapeType="1" noTextEdit="1"/>
              </p:cNvSpPr>
              <p:nvPr/>
            </p:nvSpPr>
            <p:spPr>
              <a:xfrm>
                <a:off x="477080" y="1772261"/>
                <a:ext cx="7488570" cy="4062931"/>
              </a:xfrm>
              <a:prstGeom prst="rect">
                <a:avLst/>
              </a:prstGeom>
              <a:blipFill>
                <a:blip r:embed="rId9"/>
                <a:stretch>
                  <a:fillRect l="-508" t="-623"/>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8E987C7E-5F40-4840-B821-A6FAA065ED9C}"/>
              </a:ext>
            </a:extLst>
          </p:cNvPr>
          <p:cNvSpPr txBox="1"/>
          <p:nvPr/>
        </p:nvSpPr>
        <p:spPr>
          <a:xfrm>
            <a:off x="9570244" y="3151841"/>
            <a:ext cx="230982"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13935328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489397" y="1248475"/>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𝐵𝑙𝑔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𝑆𝑁𝑅</m:t>
                        </m:r>
                      </m:e>
                    </m:d>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=4</m:t>
                    </m:r>
                    <m:r>
                      <a:rPr lang="en-US" b="0" i="1" smtClean="0">
                        <a:latin typeface="Cambria Math" panose="02040503050406030204" pitchFamily="18" charset="0"/>
                      </a:rPr>
                      <m:t>𝑘𝑇𝐵</m:t>
                    </m:r>
                  </m:oMath>
                </a14:m>
                <a:endParaRPr lang="en-US" b="0" dirty="0"/>
              </a:p>
              <a:p>
                <a:pPr marL="285750" indent="-285750">
                  <a:buFont typeface="Arial" panose="020B0604020202020204" pitchFamily="34" charset="0"/>
                  <a:buChar char="•"/>
                </a:pPr>
                <a:r>
                  <a:rPr lang="en-US" dirty="0"/>
                  <a:t>Diode: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𝑆</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𝑑𝑖𝑜𝑑𝑒</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e>
                        </m:d>
                      </m:e>
                    </m:func>
                    <m:r>
                      <a:rPr lang="en-US" b="0" i="1" smtClean="0">
                        <a:latin typeface="Cambria Math" panose="02040503050406030204" pitchFamily="18" charset="0"/>
                      </a:rPr>
                      <m:t>−1]</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𝑇</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𝑘𝑇</m:t>
                        </m:r>
                      </m:num>
                      <m:den>
                        <m:r>
                          <a:rPr lang="en-US" b="0" i="1" dirty="0" smtClean="0">
                            <a:latin typeface="Cambria Math" panose="02040503050406030204" pitchFamily="18" charset="0"/>
                          </a:rPr>
                          <m:t>𝑞</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Circuits on  right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𝑗𝐵</m:t>
                    </m:r>
                  </m:oMath>
                </a14:m>
                <a:endParaRPr lang="en-US" dirty="0"/>
              </a:p>
              <a:p>
                <a:pPr marL="285750" indent="-285750">
                  <a:buFont typeface="Arial" panose="020B0604020202020204" pitchFamily="34" charset="0"/>
                  <a:buChar char="•"/>
                </a:pPr>
                <a:r>
                  <a:rPr lang="en-US" dirty="0"/>
                  <a:t>Capacitive Divider</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𝐶</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den>
                    </m:f>
                  </m:oMath>
                </a14:m>
                <a:endParaRPr lang="en-US" dirty="0"/>
              </a:p>
              <a:p>
                <a:pPr marL="285750" indent="-285750">
                  <a:buFont typeface="Arial" panose="020B0604020202020204" pitchFamily="34" charset="0"/>
                  <a:buChar char="•"/>
                </a:pPr>
                <a:r>
                  <a:rPr lang="en-US" dirty="0"/>
                  <a:t>Resonant capacitive divider</a:t>
                </a:r>
              </a:p>
              <a:p>
                <a:pPr marL="742950" lvl="1"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489397" y="1248475"/>
                <a:ext cx="6959261" cy="5166702"/>
              </a:xfrm>
              <a:prstGeom prst="rect">
                <a:avLst/>
              </a:prstGeom>
              <a:blipFill>
                <a:blip r:embed="rId3"/>
                <a:stretch>
                  <a:fillRect l="-546" t="-246"/>
                </a:stretch>
              </a:blipFill>
            </p:spPr>
            <p:txBody>
              <a:bodyPr/>
              <a:lstStyle/>
              <a:p>
                <a:r>
                  <a:rPr lang="en-US">
                    <a:noFill/>
                  </a:rPr>
                  <a:t> </a:t>
                </a:r>
              </a:p>
            </p:txBody>
          </p:sp>
        </mc:Fallback>
      </mc:AlternateContent>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22094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50" y="2127612"/>
            <a:ext cx="4401457" cy="3734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066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6464744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6284050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spTree>
    <p:extLst>
      <p:ext uri="{BB962C8B-B14F-4D97-AF65-F5344CB8AC3E}">
        <p14:creationId xmlns:p14="http://schemas.microsoft.com/office/powerpoint/2010/main" val="4098086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8112</TotalTime>
  <Words>7436</Words>
  <Application>Microsoft Macintosh PowerPoint</Application>
  <PresentationFormat>Widescreen</PresentationFormat>
  <Paragraphs>1680</Paragraphs>
  <Slides>90</Slides>
  <Notes>58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90</vt:i4>
      </vt:variant>
    </vt:vector>
  </HeadingPairs>
  <TitlesOfParts>
    <vt:vector size="97"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Radiation loss and antenna aperture</vt:lpstr>
      <vt:lpstr>Antenna aperture</vt:lpstr>
      <vt:lpstr>Impedance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vt:lpstr>
      <vt:lpstr>Modulation</vt:lpstr>
      <vt:lpstr>Direct conversion receivers</vt:lpstr>
      <vt:lpstr>PowerPoint Presentation</vt:lpstr>
      <vt:lpstr>PowerPoint Presentation</vt:lpstr>
      <vt:lpstr>Phasors</vt:lpstr>
      <vt:lpstr>Resonance and Q</vt:lpstr>
      <vt:lpstr>Power</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Some filter transfer functions</vt:lpstr>
      <vt:lpstr>PowerPoint Presentation</vt:lpstr>
      <vt:lpstr>PowerPoint Presentation</vt:lpstr>
      <vt:lpstr>PowerPoint Presentation</vt:lpstr>
      <vt:lpstr>PowerPoint Presentation</vt:lpstr>
      <vt:lpstr>PowerPoint Presentation</vt:lpstr>
      <vt:lpstr>PowerPoint Presentation</vt:lpstr>
      <vt:lpstr>More Oscillators</vt:lpstr>
      <vt:lpstr>More Oscillators</vt:lpstr>
      <vt:lpstr>RF Amp</vt:lpstr>
      <vt:lpstr>PLL</vt:lpstr>
      <vt:lpstr>PLL FM detector</vt:lpstr>
      <vt:lpstr>PowerPoint Presentation</vt:lpstr>
      <vt:lpstr>PowerPoint Presentation</vt:lpstr>
      <vt:lpstr>PowerPoint Presentation</vt:lpstr>
      <vt:lpstr>Morse</vt:lpstr>
      <vt:lpstr>Color codes</vt:lpstr>
      <vt:lpstr>Component data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1077</cp:revision>
  <dcterms:created xsi:type="dcterms:W3CDTF">2021-07-06T18:24:07Z</dcterms:created>
  <dcterms:modified xsi:type="dcterms:W3CDTF">2021-12-04T23:36:03Z</dcterms:modified>
</cp:coreProperties>
</file>